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5.jpg" ContentType="image/jpeg"/>
  <Override PartName="/ppt/notesSlides/notesSlide1.xml" ContentType="application/vnd.openxmlformats-officedocument.presentationml.notesSlide+xml"/>
  <Override PartName="/ppt/media/image7.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0.jpg" ContentType="image/jpeg"/>
  <Override PartName="/ppt/notesSlides/notesSlide8.xml" ContentType="application/vnd.openxmlformats-officedocument.presentationml.notesSlide+xml"/>
  <Override PartName="/ppt/media/image11.jpg" ContentType="image/jpeg"/>
  <Override PartName="/ppt/notesSlides/notesSlide9.xml" ContentType="application/vnd.openxmlformats-officedocument.presentationml.notesSlide+xml"/>
  <Override PartName="/ppt/media/image12.jpg" ContentType="image/jpeg"/>
  <Override PartName="/ppt/notesSlides/notesSlide10.xml" ContentType="application/vnd.openxmlformats-officedocument.presentationml.notesSlide+xml"/>
  <Override PartName="/ppt/media/image13.jpg" ContentType="image/jpeg"/>
  <Override PartName="/ppt/notesSlides/notesSlide11.xml" ContentType="application/vnd.openxmlformats-officedocument.presentationml.notesSlide+xml"/>
  <Override PartName="/ppt/media/image14.jpg" ContentType="image/jpeg"/>
  <Override PartName="/ppt/notesSlides/notesSlide12.xml" ContentType="application/vnd.openxmlformats-officedocument.presentationml.notesSlide+xml"/>
  <Override PartName="/ppt/media/image15.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82" r:id="rId3"/>
    <p:sldId id="304" r:id="rId4"/>
    <p:sldId id="305" r:id="rId5"/>
    <p:sldId id="307" r:id="rId6"/>
    <p:sldId id="308" r:id="rId7"/>
    <p:sldId id="312" r:id="rId8"/>
    <p:sldId id="313" r:id="rId9"/>
    <p:sldId id="309" r:id="rId10"/>
    <p:sldId id="310" r:id="rId11"/>
    <p:sldId id="311" r:id="rId12"/>
    <p:sldId id="315" r:id="rId13"/>
    <p:sldId id="316" r:id="rId14"/>
    <p:sldId id="317" r:id="rId15"/>
    <p:sldId id="318" r:id="rId16"/>
    <p:sldId id="319" r:id="rId17"/>
    <p:sldId id="323" r:id="rId18"/>
    <p:sldId id="320" r:id="rId19"/>
    <p:sldId id="321" r:id="rId20"/>
    <p:sldId id="322"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7680" userDrawn="1">
          <p15:clr>
            <a:srgbClr val="A4A3A4"/>
          </p15:clr>
        </p15:guide>
        <p15:guide id="3" userDrawn="1">
          <p15:clr>
            <a:srgbClr val="A4A3A4"/>
          </p15:clr>
        </p15:guide>
        <p15:guide id="4" orient="horz"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562C"/>
    <a:srgbClr val="559D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85"/>
  </p:normalViewPr>
  <p:slideViewPr>
    <p:cSldViewPr snapToGrid="0" snapToObjects="1">
      <p:cViewPr varScale="1">
        <p:scale>
          <a:sx n="105" d="100"/>
          <a:sy n="105" d="100"/>
        </p:scale>
        <p:origin x="708" y="108"/>
      </p:cViewPr>
      <p:guideLst>
        <p:guide orient="horz"/>
        <p:guide pos="7680"/>
        <p:guide/>
        <p:guide orient="horz" pos="432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C0BB5-6FAA-A44B-B00A-9B4E80707299}"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A000B-0B47-D54D-9EE6-FAD58C41DEC0}" type="slidenum">
              <a:rPr lang="en-US" smtClean="0"/>
              <a:t>‹#›</a:t>
            </a:fld>
            <a:endParaRPr lang="en-US"/>
          </a:p>
        </p:txBody>
      </p:sp>
    </p:spTree>
    <p:extLst>
      <p:ext uri="{BB962C8B-B14F-4D97-AF65-F5344CB8AC3E}">
        <p14:creationId xmlns:p14="http://schemas.microsoft.com/office/powerpoint/2010/main" val="62950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5</a:t>
            </a:fld>
            <a:endParaRPr lang="en-US"/>
          </a:p>
        </p:txBody>
      </p:sp>
    </p:spTree>
    <p:extLst>
      <p:ext uri="{BB962C8B-B14F-4D97-AF65-F5344CB8AC3E}">
        <p14:creationId xmlns:p14="http://schemas.microsoft.com/office/powerpoint/2010/main" val="1671601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14</a:t>
            </a:fld>
            <a:endParaRPr lang="en-US"/>
          </a:p>
        </p:txBody>
      </p:sp>
    </p:spTree>
    <p:extLst>
      <p:ext uri="{BB962C8B-B14F-4D97-AF65-F5344CB8AC3E}">
        <p14:creationId xmlns:p14="http://schemas.microsoft.com/office/powerpoint/2010/main" val="63684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15</a:t>
            </a:fld>
            <a:endParaRPr lang="en-US"/>
          </a:p>
        </p:txBody>
      </p:sp>
    </p:spTree>
    <p:extLst>
      <p:ext uri="{BB962C8B-B14F-4D97-AF65-F5344CB8AC3E}">
        <p14:creationId xmlns:p14="http://schemas.microsoft.com/office/powerpoint/2010/main" val="653028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16</a:t>
            </a:fld>
            <a:endParaRPr lang="en-US"/>
          </a:p>
        </p:txBody>
      </p:sp>
    </p:spTree>
    <p:extLst>
      <p:ext uri="{BB962C8B-B14F-4D97-AF65-F5344CB8AC3E}">
        <p14:creationId xmlns:p14="http://schemas.microsoft.com/office/powerpoint/2010/main" val="282450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17</a:t>
            </a:fld>
            <a:endParaRPr lang="en-US"/>
          </a:p>
        </p:txBody>
      </p:sp>
    </p:spTree>
    <p:extLst>
      <p:ext uri="{BB962C8B-B14F-4D97-AF65-F5344CB8AC3E}">
        <p14:creationId xmlns:p14="http://schemas.microsoft.com/office/powerpoint/2010/main" val="314010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18</a:t>
            </a:fld>
            <a:endParaRPr lang="en-US"/>
          </a:p>
        </p:txBody>
      </p:sp>
    </p:spTree>
    <p:extLst>
      <p:ext uri="{BB962C8B-B14F-4D97-AF65-F5344CB8AC3E}">
        <p14:creationId xmlns:p14="http://schemas.microsoft.com/office/powerpoint/2010/main" val="4060008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19</a:t>
            </a:fld>
            <a:endParaRPr lang="en-US"/>
          </a:p>
        </p:txBody>
      </p:sp>
    </p:spTree>
    <p:extLst>
      <p:ext uri="{BB962C8B-B14F-4D97-AF65-F5344CB8AC3E}">
        <p14:creationId xmlns:p14="http://schemas.microsoft.com/office/powerpoint/2010/main" val="3754700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20</a:t>
            </a:fld>
            <a:endParaRPr lang="en-US"/>
          </a:p>
        </p:txBody>
      </p:sp>
    </p:spTree>
    <p:extLst>
      <p:ext uri="{BB962C8B-B14F-4D97-AF65-F5344CB8AC3E}">
        <p14:creationId xmlns:p14="http://schemas.microsoft.com/office/powerpoint/2010/main" val="2440004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21</a:t>
            </a:fld>
            <a:endParaRPr lang="en-US"/>
          </a:p>
        </p:txBody>
      </p:sp>
    </p:spTree>
    <p:extLst>
      <p:ext uri="{BB962C8B-B14F-4D97-AF65-F5344CB8AC3E}">
        <p14:creationId xmlns:p14="http://schemas.microsoft.com/office/powerpoint/2010/main" val="152061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6</a:t>
            </a:fld>
            <a:endParaRPr lang="en-US"/>
          </a:p>
        </p:txBody>
      </p:sp>
    </p:spTree>
    <p:extLst>
      <p:ext uri="{BB962C8B-B14F-4D97-AF65-F5344CB8AC3E}">
        <p14:creationId xmlns:p14="http://schemas.microsoft.com/office/powerpoint/2010/main" val="2917840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7</a:t>
            </a:fld>
            <a:endParaRPr lang="en-US"/>
          </a:p>
        </p:txBody>
      </p:sp>
    </p:spTree>
    <p:extLst>
      <p:ext uri="{BB962C8B-B14F-4D97-AF65-F5344CB8AC3E}">
        <p14:creationId xmlns:p14="http://schemas.microsoft.com/office/powerpoint/2010/main" val="322026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8</a:t>
            </a:fld>
            <a:endParaRPr lang="en-US"/>
          </a:p>
        </p:txBody>
      </p:sp>
    </p:spTree>
    <p:extLst>
      <p:ext uri="{BB962C8B-B14F-4D97-AF65-F5344CB8AC3E}">
        <p14:creationId xmlns:p14="http://schemas.microsoft.com/office/powerpoint/2010/main" val="58199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9</a:t>
            </a:fld>
            <a:endParaRPr lang="en-US"/>
          </a:p>
        </p:txBody>
      </p:sp>
    </p:spTree>
    <p:extLst>
      <p:ext uri="{BB962C8B-B14F-4D97-AF65-F5344CB8AC3E}">
        <p14:creationId xmlns:p14="http://schemas.microsoft.com/office/powerpoint/2010/main" val="2196712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10</a:t>
            </a:fld>
            <a:endParaRPr lang="en-US"/>
          </a:p>
        </p:txBody>
      </p:sp>
    </p:spTree>
    <p:extLst>
      <p:ext uri="{BB962C8B-B14F-4D97-AF65-F5344CB8AC3E}">
        <p14:creationId xmlns:p14="http://schemas.microsoft.com/office/powerpoint/2010/main" val="4244031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11</a:t>
            </a:fld>
            <a:endParaRPr lang="en-US"/>
          </a:p>
        </p:txBody>
      </p:sp>
    </p:spTree>
    <p:extLst>
      <p:ext uri="{BB962C8B-B14F-4D97-AF65-F5344CB8AC3E}">
        <p14:creationId xmlns:p14="http://schemas.microsoft.com/office/powerpoint/2010/main" val="32765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12</a:t>
            </a:fld>
            <a:endParaRPr lang="en-US"/>
          </a:p>
        </p:txBody>
      </p:sp>
    </p:spTree>
    <p:extLst>
      <p:ext uri="{BB962C8B-B14F-4D97-AF65-F5344CB8AC3E}">
        <p14:creationId xmlns:p14="http://schemas.microsoft.com/office/powerpoint/2010/main" val="1154711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A000B-0B47-D54D-9EE6-FAD58C41DEC0}" type="slidenum">
              <a:rPr lang="en-US" smtClean="0"/>
              <a:t>13</a:t>
            </a:fld>
            <a:endParaRPr lang="en-US"/>
          </a:p>
        </p:txBody>
      </p:sp>
    </p:spTree>
    <p:extLst>
      <p:ext uri="{BB962C8B-B14F-4D97-AF65-F5344CB8AC3E}">
        <p14:creationId xmlns:p14="http://schemas.microsoft.com/office/powerpoint/2010/main" val="1037837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59E0F4-193D-3044-B2E2-7F5A150C333C}"/>
              </a:ext>
            </a:extLst>
          </p:cNvPr>
          <p:cNvSpPr txBox="1"/>
          <p:nvPr userDrawn="1"/>
        </p:nvSpPr>
        <p:spPr>
          <a:xfrm>
            <a:off x="3046880" y="6500780"/>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spTree>
    <p:extLst>
      <p:ext uri="{BB962C8B-B14F-4D97-AF65-F5344CB8AC3E}">
        <p14:creationId xmlns:p14="http://schemas.microsoft.com/office/powerpoint/2010/main" val="168153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3D99-C2FE-CC46-9444-8A02805E71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587773-1BB7-7D4D-9DEC-E515FE6695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DEB99-13AA-5245-A76B-EE4D363BDBF5}"/>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5" name="Footer Placeholder 4">
            <a:extLst>
              <a:ext uri="{FF2B5EF4-FFF2-40B4-BE49-F238E27FC236}">
                <a16:creationId xmlns:a16="http://schemas.microsoft.com/office/drawing/2014/main" id="{983D5D98-CFA1-1640-A3DE-A0115F6943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BEB67-A75F-5548-AE1B-FD0CD39CECBD}"/>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61862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8C9EDB-2798-D34C-B375-3A7B724B0D7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EEE358-4D99-9441-8B02-BBDFC27035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8338F-E9AE-D645-9D86-2A29BECAF40A}"/>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5" name="Footer Placeholder 4">
            <a:extLst>
              <a:ext uri="{FF2B5EF4-FFF2-40B4-BE49-F238E27FC236}">
                <a16:creationId xmlns:a16="http://schemas.microsoft.com/office/drawing/2014/main" id="{1617A879-3203-194B-A303-F7D41C2B8F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2287D-3E1A-FB4C-9449-EA34AA45D8D2}"/>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129594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1E5B-71B0-524E-AE3C-8E09A0B8BF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08F3A6-062E-F64E-9AC6-B9FE0972C26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2A73C-6DB4-3A4E-BB99-4137721B5DF6}"/>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5" name="Footer Placeholder 4">
            <a:extLst>
              <a:ext uri="{FF2B5EF4-FFF2-40B4-BE49-F238E27FC236}">
                <a16:creationId xmlns:a16="http://schemas.microsoft.com/office/drawing/2014/main" id="{2A37D225-D6DB-DF45-BA6B-8F79B74808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CF5E0-39EC-8E4B-98FF-CE9C2199BE6F}"/>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399919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DA6D-DBD1-EF48-9ED7-8491953753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B7CB8F-82AD-8F43-8A36-52494A0128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72F8D0-46A9-6D49-AFEC-0F245726DB4B}"/>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5" name="Footer Placeholder 4">
            <a:extLst>
              <a:ext uri="{FF2B5EF4-FFF2-40B4-BE49-F238E27FC236}">
                <a16:creationId xmlns:a16="http://schemas.microsoft.com/office/drawing/2014/main" id="{FF0C8F9C-33A9-424D-AA3D-881FFE2A9D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40A6BE-AB7A-E047-9299-BF19C9F45F5F}"/>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244311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1388-AC96-FF4B-AEE8-84A8016A3A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77BFD4-2E7F-4646-B919-4EA2D9774F0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E8F723-D5E2-B046-BA48-68E05A0D0DA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75DFFB-FABE-8B44-B64C-EE3F9AA5AD9C}"/>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6" name="Footer Placeholder 5">
            <a:extLst>
              <a:ext uri="{FF2B5EF4-FFF2-40B4-BE49-F238E27FC236}">
                <a16:creationId xmlns:a16="http://schemas.microsoft.com/office/drawing/2014/main" id="{22DA4604-DC0E-2F4F-85C3-5DAD40EA8D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32365C-D2ED-D842-B060-CC9C5B26AF89}"/>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62597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9664F-BDED-D943-B818-202858F901A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55939B4-F4A8-D74C-8EE3-2DA13F5FF7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8B0D0A-5800-794D-9C90-6314657413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DF6877-A3F2-E845-BEB5-035FF9602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60F72A-5B0D-4B49-A9B8-1719D37233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A575C2-FD9E-674F-9C76-24038E922E17}"/>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8" name="Footer Placeholder 7">
            <a:extLst>
              <a:ext uri="{FF2B5EF4-FFF2-40B4-BE49-F238E27FC236}">
                <a16:creationId xmlns:a16="http://schemas.microsoft.com/office/drawing/2014/main" id="{89A57469-4FB6-164D-82CC-0143CC39D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9901F9A-AD2D-B241-B0EB-237304CEDA7C}"/>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4015532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33F2C-5BC3-D845-BA88-C1A32ABE92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95B320-E1AF-6A41-8946-9DEA2E29F793}"/>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4" name="Footer Placeholder 3">
            <a:extLst>
              <a:ext uri="{FF2B5EF4-FFF2-40B4-BE49-F238E27FC236}">
                <a16:creationId xmlns:a16="http://schemas.microsoft.com/office/drawing/2014/main" id="{2AE2BCEC-19CE-1145-A46B-9227D7733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6F6ACB-83F4-1043-8223-FAD6F28675EC}"/>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176891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D149C4-CB29-604B-9F1C-5EB85C1E0967}"/>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3" name="Footer Placeholder 2">
            <a:extLst>
              <a:ext uri="{FF2B5EF4-FFF2-40B4-BE49-F238E27FC236}">
                <a16:creationId xmlns:a16="http://schemas.microsoft.com/office/drawing/2014/main" id="{58E8EE78-D1FB-F246-B072-F0DB657E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AA14B0-8808-B14C-96E0-09FE73E250E5}"/>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3014657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A40B-EA23-9545-A737-D9CAF65112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59883B-D275-9B46-980F-3510663322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734DF0-1857-6B4E-9AAB-9A8F0CA551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5E6AD-02BB-A146-9FC1-3106EC727D40}"/>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6" name="Footer Placeholder 5">
            <a:extLst>
              <a:ext uri="{FF2B5EF4-FFF2-40B4-BE49-F238E27FC236}">
                <a16:creationId xmlns:a16="http://schemas.microsoft.com/office/drawing/2014/main" id="{7E5F3412-6785-3B43-A564-84AABC430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6ADD16-109D-9440-9311-B1F49117D45A}"/>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3046005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9233-2039-5E4B-AB66-C71276F56A0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B5AB0F-93EC-694E-B1E5-F3DC0B6384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95C3E8-E685-7A4E-ACCD-D729314960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53067-122F-984D-A538-228638388563}"/>
              </a:ext>
            </a:extLst>
          </p:cNvPr>
          <p:cNvSpPr>
            <a:spLocks noGrp="1"/>
          </p:cNvSpPr>
          <p:nvPr>
            <p:ph type="dt" sz="half" idx="10"/>
          </p:nvPr>
        </p:nvSpPr>
        <p:spPr>
          <a:xfrm>
            <a:off x="838200" y="6356350"/>
            <a:ext cx="2743200" cy="365125"/>
          </a:xfrm>
          <a:prstGeom prst="rect">
            <a:avLst/>
          </a:prstGeom>
        </p:spPr>
        <p:txBody>
          <a:bodyPr/>
          <a:lstStyle/>
          <a:p>
            <a:fld id="{12A30F28-23E3-A44A-8DE1-457403895FDA}" type="datetimeFigureOut">
              <a:rPr lang="en-US" smtClean="0"/>
              <a:t>10/13/2021</a:t>
            </a:fld>
            <a:endParaRPr lang="en-US"/>
          </a:p>
        </p:txBody>
      </p:sp>
      <p:sp>
        <p:nvSpPr>
          <p:cNvPr id="6" name="Footer Placeholder 5">
            <a:extLst>
              <a:ext uri="{FF2B5EF4-FFF2-40B4-BE49-F238E27FC236}">
                <a16:creationId xmlns:a16="http://schemas.microsoft.com/office/drawing/2014/main" id="{92A77E89-8EAA-A541-BB85-554983BFD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20CE4F-085C-6F42-BCB0-BD8474DC92B0}"/>
              </a:ext>
            </a:extLst>
          </p:cNvPr>
          <p:cNvSpPr>
            <a:spLocks noGrp="1"/>
          </p:cNvSpPr>
          <p:nvPr>
            <p:ph type="sldNum" sz="quarter" idx="12"/>
          </p:nvPr>
        </p:nvSpPr>
        <p:spPr>
          <a:xfrm>
            <a:off x="8610600" y="6356350"/>
            <a:ext cx="2743200" cy="365125"/>
          </a:xfrm>
          <a:prstGeom prst="rect">
            <a:avLst/>
          </a:prstGeom>
        </p:spPr>
        <p:txBody>
          <a:bodyPr/>
          <a:lstStyle/>
          <a:p>
            <a:fld id="{F4557008-6D95-444D-A687-849FFEFFBDF0}" type="slidenum">
              <a:rPr lang="en-US" smtClean="0"/>
              <a:t>‹#›</a:t>
            </a:fld>
            <a:endParaRPr lang="en-US"/>
          </a:p>
        </p:txBody>
      </p:sp>
    </p:spTree>
    <p:extLst>
      <p:ext uri="{BB962C8B-B14F-4D97-AF65-F5344CB8AC3E}">
        <p14:creationId xmlns:p14="http://schemas.microsoft.com/office/powerpoint/2010/main" val="226359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770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9000"/>
          </a:schemeClr>
        </a:solidFill>
        <a:effectLst/>
      </p:bgPr>
    </p:bg>
    <p:spTree>
      <p:nvGrpSpPr>
        <p:cNvPr id="1" name=""/>
        <p:cNvGrpSpPr/>
        <p:nvPr/>
      </p:nvGrpSpPr>
      <p:grpSpPr>
        <a:xfrm>
          <a:off x="0" y="0"/>
          <a:ext cx="0" cy="0"/>
          <a:chOff x="0" y="0"/>
          <a:chExt cx="0" cy="0"/>
        </a:xfrm>
      </p:grpSpPr>
      <p:pic>
        <p:nvPicPr>
          <p:cNvPr id="7" name="bg object 18">
            <a:extLst>
              <a:ext uri="{FF2B5EF4-FFF2-40B4-BE49-F238E27FC236}">
                <a16:creationId xmlns:a16="http://schemas.microsoft.com/office/drawing/2014/main" id="{9C9A176E-BF34-1045-9F42-E009C3CD0BF8}"/>
              </a:ext>
            </a:extLst>
          </p:cNvPr>
          <p:cNvPicPr/>
          <p:nvPr/>
        </p:nvPicPr>
        <p:blipFill rotWithShape="1">
          <a:blip r:embed="rId2" cstate="print">
            <a:alphaModFix/>
          </a:blip>
          <a:srcRect l="1536" r="387"/>
          <a:stretch/>
        </p:blipFill>
        <p:spPr>
          <a:xfrm>
            <a:off x="2896100" y="0"/>
            <a:ext cx="9326880" cy="6858000"/>
          </a:xfrm>
          <a:prstGeom prst="rect">
            <a:avLst/>
          </a:prstGeom>
        </p:spPr>
      </p:pic>
      <p:sp>
        <p:nvSpPr>
          <p:cNvPr id="10" name="Rectangle 9">
            <a:extLst>
              <a:ext uri="{FF2B5EF4-FFF2-40B4-BE49-F238E27FC236}">
                <a16:creationId xmlns:a16="http://schemas.microsoft.com/office/drawing/2014/main" id="{29051C18-92E2-7A47-8ECB-FAF55F1EC7B8}"/>
              </a:ext>
            </a:extLst>
          </p:cNvPr>
          <p:cNvSpPr/>
          <p:nvPr/>
        </p:nvSpPr>
        <p:spPr>
          <a:xfrm>
            <a:off x="0" y="0"/>
            <a:ext cx="6622676" cy="7026088"/>
          </a:xfrm>
          <a:prstGeom prst="rect">
            <a:avLst/>
          </a:prstGeom>
          <a:gradFill flip="none" rotWithShape="1">
            <a:gsLst>
              <a:gs pos="99000">
                <a:schemeClr val="bg1"/>
              </a:gs>
              <a:gs pos="0">
                <a:schemeClr val="bg1">
                  <a:alpha val="0"/>
                </a:schemeClr>
              </a:gs>
              <a:gs pos="51000">
                <a:schemeClr val="bg1">
                  <a:alpha val="96266"/>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C188FA-59F2-184A-84CF-C4530502DC4D}"/>
              </a:ext>
            </a:extLst>
          </p:cNvPr>
          <p:cNvSpPr txBox="1"/>
          <p:nvPr/>
        </p:nvSpPr>
        <p:spPr>
          <a:xfrm>
            <a:off x="579540" y="1192292"/>
            <a:ext cx="7969449" cy="646331"/>
          </a:xfrm>
          <a:prstGeom prst="rect">
            <a:avLst/>
          </a:prstGeom>
          <a:noFill/>
        </p:spPr>
        <p:txBody>
          <a:bodyPr wrap="square" rtlCol="0">
            <a:spAutoFit/>
          </a:bodyPr>
          <a:lstStyle/>
          <a:p>
            <a:r>
              <a:rPr lang="en-US" sz="3600" b="1" dirty="0">
                <a:solidFill>
                  <a:srgbClr val="C2562C"/>
                </a:solidFill>
                <a:latin typeface="Myriad Pro" panose="020B0503030403020204" pitchFamily="34" charset="0"/>
              </a:rPr>
              <a:t>DESTINATION PANAMA CITY </a:t>
            </a:r>
          </a:p>
        </p:txBody>
      </p:sp>
      <p:sp>
        <p:nvSpPr>
          <p:cNvPr id="15" name="TextBox 14">
            <a:extLst>
              <a:ext uri="{FF2B5EF4-FFF2-40B4-BE49-F238E27FC236}">
                <a16:creationId xmlns:a16="http://schemas.microsoft.com/office/drawing/2014/main" id="{EFC99245-A002-7F43-93E3-FE30E6B4444B}"/>
              </a:ext>
            </a:extLst>
          </p:cNvPr>
          <p:cNvSpPr txBox="1"/>
          <p:nvPr/>
        </p:nvSpPr>
        <p:spPr>
          <a:xfrm>
            <a:off x="579540" y="1926638"/>
            <a:ext cx="7969449" cy="3570208"/>
          </a:xfrm>
          <a:prstGeom prst="rect">
            <a:avLst/>
          </a:prstGeom>
          <a:noFill/>
        </p:spPr>
        <p:txBody>
          <a:bodyPr wrap="square" rtlCol="0">
            <a:spAutoFit/>
          </a:bodyPr>
          <a:lstStyle/>
          <a:p>
            <a:r>
              <a:rPr lang="en-US" sz="2200" b="1" dirty="0">
                <a:solidFill>
                  <a:schemeClr val="bg1">
                    <a:lumMod val="50000"/>
                  </a:schemeClr>
                </a:solidFill>
                <a:latin typeface="Myriad Pro" panose="020B0503030403020204" pitchFamily="34" charset="0"/>
              </a:rPr>
              <a:t>St. Andrews School Property </a:t>
            </a:r>
          </a:p>
          <a:p>
            <a:r>
              <a:rPr lang="en-US" sz="2200" b="1" dirty="0">
                <a:solidFill>
                  <a:schemeClr val="bg1">
                    <a:lumMod val="50000"/>
                  </a:schemeClr>
                </a:solidFill>
                <a:latin typeface="Myriad Pro" panose="020B0503030403020204" pitchFamily="34" charset="0"/>
              </a:rPr>
              <a:t>Cultural Tourism Opportunities and Recommendations</a:t>
            </a:r>
          </a:p>
          <a:p>
            <a:endParaRPr lang="en-US" sz="2200" b="1" dirty="0">
              <a:solidFill>
                <a:schemeClr val="bg1">
                  <a:lumMod val="50000"/>
                </a:schemeClr>
              </a:solidFill>
              <a:latin typeface="Myriad Pro" panose="020B0503030403020204" pitchFamily="34" charset="0"/>
            </a:endParaRPr>
          </a:p>
          <a:p>
            <a:r>
              <a:rPr lang="en-US" sz="1600" dirty="0">
                <a:solidFill>
                  <a:schemeClr val="bg1">
                    <a:lumMod val="50000"/>
                  </a:schemeClr>
                </a:solidFill>
                <a:latin typeface="Myriad Pro" panose="020B0503030403020204" pitchFamily="34" charset="0"/>
              </a:rPr>
              <a:t>October 12, 2021  </a:t>
            </a:r>
          </a:p>
          <a:p>
            <a:r>
              <a:rPr lang="en-US" sz="1600" dirty="0">
                <a:solidFill>
                  <a:schemeClr val="bg1">
                    <a:lumMod val="50000"/>
                  </a:schemeClr>
                </a:solidFill>
                <a:latin typeface="Myriad Pro" panose="020B0503030403020204" pitchFamily="34" charset="0"/>
              </a:rPr>
              <a:t>Prepared by:</a:t>
            </a:r>
          </a:p>
          <a:p>
            <a:endParaRPr lang="en-US" sz="1600" dirty="0">
              <a:solidFill>
                <a:schemeClr val="bg1">
                  <a:lumMod val="50000"/>
                </a:schemeClr>
              </a:solidFill>
              <a:latin typeface="Myriad Pro" panose="020B0503030403020204" pitchFamily="34" charset="0"/>
            </a:endParaRPr>
          </a:p>
          <a:p>
            <a:endParaRPr lang="en-US" sz="1600" dirty="0">
              <a:solidFill>
                <a:schemeClr val="bg1">
                  <a:lumMod val="50000"/>
                </a:schemeClr>
              </a:solidFill>
              <a:latin typeface="Myriad Pro" panose="020B0503030403020204" pitchFamily="34" charset="0"/>
            </a:endParaRPr>
          </a:p>
          <a:p>
            <a:endParaRPr lang="en-US" sz="1600" dirty="0">
              <a:solidFill>
                <a:schemeClr val="bg1">
                  <a:lumMod val="50000"/>
                </a:schemeClr>
              </a:solidFill>
              <a:latin typeface="Myriad Pro" panose="020B0503030403020204" pitchFamily="34" charset="0"/>
            </a:endParaRPr>
          </a:p>
          <a:p>
            <a:endParaRPr lang="en-US" sz="1600" dirty="0">
              <a:solidFill>
                <a:schemeClr val="bg1">
                  <a:lumMod val="50000"/>
                </a:schemeClr>
              </a:solidFill>
              <a:latin typeface="Myriad Pro" panose="020B0503030403020204" pitchFamily="34" charset="0"/>
            </a:endParaRPr>
          </a:p>
          <a:p>
            <a:r>
              <a:rPr lang="en-US" sz="1600" dirty="0">
                <a:solidFill>
                  <a:schemeClr val="bg1">
                    <a:lumMod val="50000"/>
                  </a:schemeClr>
                </a:solidFill>
                <a:latin typeface="Myriad Pro" panose="020B0503030403020204" pitchFamily="34" charset="0"/>
              </a:rPr>
              <a:t>Robin Malpass &amp; Associates, Inc.</a:t>
            </a:r>
          </a:p>
          <a:p>
            <a:r>
              <a:rPr lang="en-US" sz="1600" dirty="0">
                <a:solidFill>
                  <a:schemeClr val="bg1">
                    <a:lumMod val="50000"/>
                  </a:schemeClr>
                </a:solidFill>
                <a:latin typeface="Myriad Pro" panose="020B0503030403020204" pitchFamily="34" charset="0"/>
              </a:rPr>
              <a:t>Chicago, IL 60611 </a:t>
            </a:r>
          </a:p>
          <a:p>
            <a:r>
              <a:rPr lang="en-US" sz="1600" dirty="0">
                <a:solidFill>
                  <a:schemeClr val="bg1">
                    <a:lumMod val="50000"/>
                  </a:schemeClr>
                </a:solidFill>
                <a:latin typeface="Myriad Pro" panose="020B0503030403020204" pitchFamily="34" charset="0"/>
              </a:rPr>
              <a:t>(312) 626-2915</a:t>
            </a:r>
          </a:p>
          <a:p>
            <a:r>
              <a:rPr lang="en-US" sz="1600" dirty="0" err="1">
                <a:solidFill>
                  <a:schemeClr val="bg1">
                    <a:lumMod val="50000"/>
                  </a:schemeClr>
                </a:solidFill>
                <a:latin typeface="Myriad Pro" panose="020B0503030403020204" pitchFamily="34" charset="0"/>
              </a:rPr>
              <a:t>Robinmalpass.com</a:t>
            </a:r>
            <a:endParaRPr lang="en-US" sz="1600" dirty="0">
              <a:solidFill>
                <a:schemeClr val="bg1">
                  <a:lumMod val="50000"/>
                </a:schemeClr>
              </a:solidFill>
              <a:latin typeface="Myriad Pro" panose="020B0503030403020204" pitchFamily="34" charset="0"/>
            </a:endParaRPr>
          </a:p>
        </p:txBody>
      </p:sp>
      <p:pic>
        <p:nvPicPr>
          <p:cNvPr id="12" name="Picture 11" descr="A picture containing text, gauge, device, meter&#10;&#10;Description automatically generated">
            <a:extLst>
              <a:ext uri="{FF2B5EF4-FFF2-40B4-BE49-F238E27FC236}">
                <a16:creationId xmlns:a16="http://schemas.microsoft.com/office/drawing/2014/main" id="{47E79092-AD97-9D42-AD81-CA15D3F07A55}"/>
              </a:ext>
            </a:extLst>
          </p:cNvPr>
          <p:cNvPicPr>
            <a:picLocks noChangeAspect="1"/>
          </p:cNvPicPr>
          <p:nvPr/>
        </p:nvPicPr>
        <p:blipFill>
          <a:blip r:embed="rId3"/>
          <a:stretch>
            <a:fillRect/>
          </a:stretch>
        </p:blipFill>
        <p:spPr>
          <a:xfrm>
            <a:off x="579540" y="3811249"/>
            <a:ext cx="2550873" cy="612964"/>
          </a:xfrm>
          <a:prstGeom prst="rect">
            <a:avLst/>
          </a:prstGeom>
        </p:spPr>
      </p:pic>
    </p:spTree>
    <p:extLst>
      <p:ext uri="{BB962C8B-B14F-4D97-AF65-F5344CB8AC3E}">
        <p14:creationId xmlns:p14="http://schemas.microsoft.com/office/powerpoint/2010/main" val="2402388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SWOT Opportunities</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091748"/>
            <a:ext cx="10019483" cy="523220"/>
          </a:xfrm>
          <a:prstGeom prst="rect">
            <a:avLst/>
          </a:prstGeom>
          <a:noFill/>
        </p:spPr>
        <p:txBody>
          <a:bodyPr wrap="square" rtlCol="0">
            <a:spAutoFit/>
          </a:bodyPr>
          <a:lstStyle/>
          <a:p>
            <a:pPr>
              <a:buClr>
                <a:schemeClr val="accent2">
                  <a:lumMod val="75000"/>
                </a:schemeClr>
              </a:buClr>
            </a:pPr>
            <a:r>
              <a:rPr lang="en-US" sz="2800" dirty="0">
                <a:solidFill>
                  <a:schemeClr val="tx1">
                    <a:lumMod val="75000"/>
                    <a:lumOff val="25000"/>
                  </a:schemeClr>
                </a:solidFill>
                <a:latin typeface="Myriad Pro" panose="020B0503030403020204" pitchFamily="34" charset="0"/>
              </a:rPr>
              <a:t>Immersive Art Experiences - Dalí, the endless enigma</a:t>
            </a:r>
          </a:p>
        </p:txBody>
      </p:sp>
      <p:pic>
        <p:nvPicPr>
          <p:cNvPr id="5" name="Picture 4" descr="A picture containing text, indoor, floor&#10;&#10;Description automatically generated">
            <a:extLst>
              <a:ext uri="{FF2B5EF4-FFF2-40B4-BE49-F238E27FC236}">
                <a16:creationId xmlns:a16="http://schemas.microsoft.com/office/drawing/2014/main" id="{EF277D0B-0F59-A049-A89B-6DCE87EA07D8}"/>
              </a:ext>
            </a:extLst>
          </p:cNvPr>
          <p:cNvPicPr>
            <a:picLocks noChangeAspect="1"/>
          </p:cNvPicPr>
          <p:nvPr/>
        </p:nvPicPr>
        <p:blipFill>
          <a:blip r:embed="rId3"/>
          <a:stretch>
            <a:fillRect/>
          </a:stretch>
        </p:blipFill>
        <p:spPr>
          <a:xfrm>
            <a:off x="749506" y="1614968"/>
            <a:ext cx="6827908" cy="4549177"/>
          </a:xfrm>
          <a:prstGeom prst="rect">
            <a:avLst/>
          </a:prstGeom>
        </p:spPr>
      </p:pic>
      <p:sp>
        <p:nvSpPr>
          <p:cNvPr id="7" name="TextBox 6">
            <a:extLst>
              <a:ext uri="{FF2B5EF4-FFF2-40B4-BE49-F238E27FC236}">
                <a16:creationId xmlns:a16="http://schemas.microsoft.com/office/drawing/2014/main" id="{573809EE-9BA5-1C41-9EA4-DABB2A591B85}"/>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8" name="Straight Connector 7">
            <a:extLst>
              <a:ext uri="{FF2B5EF4-FFF2-40B4-BE49-F238E27FC236}">
                <a16:creationId xmlns:a16="http://schemas.microsoft.com/office/drawing/2014/main" id="{E5DA00F5-FF98-AA4A-ACAB-2C4CEFD685F3}"/>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E1F5356-A020-1741-A03D-2827EB91477E}"/>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274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SWOT Opportunities</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091748"/>
            <a:ext cx="10019483" cy="523220"/>
          </a:xfrm>
          <a:prstGeom prst="rect">
            <a:avLst/>
          </a:prstGeom>
          <a:noFill/>
        </p:spPr>
        <p:txBody>
          <a:bodyPr wrap="square" rtlCol="0">
            <a:spAutoFit/>
          </a:bodyPr>
          <a:lstStyle/>
          <a:p>
            <a:pPr>
              <a:buClr>
                <a:schemeClr val="accent2">
                  <a:lumMod val="75000"/>
                </a:schemeClr>
              </a:buClr>
            </a:pPr>
            <a:r>
              <a:rPr lang="en-US" sz="2800" dirty="0">
                <a:solidFill>
                  <a:schemeClr val="tx1">
                    <a:lumMod val="75000"/>
                    <a:lumOff val="25000"/>
                  </a:schemeClr>
                </a:solidFill>
                <a:latin typeface="Myriad Pro" panose="020B0503030403020204" pitchFamily="34" charset="0"/>
              </a:rPr>
              <a:t>Immersive Art Experiences - Yayoi Kusama, Infinity Mirror Rooms</a:t>
            </a:r>
          </a:p>
        </p:txBody>
      </p:sp>
      <p:pic>
        <p:nvPicPr>
          <p:cNvPr id="3" name="Picture 2" descr="A picture containing night, light&#10;&#10;Description automatically generated">
            <a:extLst>
              <a:ext uri="{FF2B5EF4-FFF2-40B4-BE49-F238E27FC236}">
                <a16:creationId xmlns:a16="http://schemas.microsoft.com/office/drawing/2014/main" id="{813F9792-6132-9C4F-B227-48F7739A2269}"/>
              </a:ext>
            </a:extLst>
          </p:cNvPr>
          <p:cNvPicPr>
            <a:picLocks noChangeAspect="1"/>
          </p:cNvPicPr>
          <p:nvPr/>
        </p:nvPicPr>
        <p:blipFill>
          <a:blip r:embed="rId3"/>
          <a:stretch>
            <a:fillRect/>
          </a:stretch>
        </p:blipFill>
        <p:spPr>
          <a:xfrm>
            <a:off x="761167" y="1614968"/>
            <a:ext cx="5935464" cy="4451598"/>
          </a:xfrm>
          <a:prstGeom prst="rect">
            <a:avLst/>
          </a:prstGeom>
        </p:spPr>
      </p:pic>
      <p:sp>
        <p:nvSpPr>
          <p:cNvPr id="5" name="TextBox 4">
            <a:extLst>
              <a:ext uri="{FF2B5EF4-FFF2-40B4-BE49-F238E27FC236}">
                <a16:creationId xmlns:a16="http://schemas.microsoft.com/office/drawing/2014/main" id="{B64C9B64-AAFC-9949-B75A-E7A2C5B31D37}"/>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9E672615-A54D-684F-8612-C2B013193A0B}"/>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E6A4C4-CEE5-5B46-8E1C-D9CCBABBA7F9}"/>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200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chemeClr val="accent2">
                    <a:lumMod val="75000"/>
                  </a:schemeClr>
                </a:solidFill>
                <a:latin typeface="Myriad Pro" panose="020B0503030403020204" pitchFamily="34" charset="0"/>
              </a:rPr>
              <a:t>THE POSSIBILITIES </a:t>
            </a:r>
          </a:p>
        </p:txBody>
      </p:sp>
      <p:sp>
        <p:nvSpPr>
          <p:cNvPr id="4" name="TextBox 3">
            <a:extLst>
              <a:ext uri="{FF2B5EF4-FFF2-40B4-BE49-F238E27FC236}">
                <a16:creationId xmlns:a16="http://schemas.microsoft.com/office/drawing/2014/main" id="{A0F44926-E72B-5440-B28B-432232D11EE0}"/>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5" name="Straight Connector 4">
            <a:extLst>
              <a:ext uri="{FF2B5EF4-FFF2-40B4-BE49-F238E27FC236}">
                <a16:creationId xmlns:a16="http://schemas.microsoft.com/office/drawing/2014/main" id="{A7F3C7FB-112C-6247-AFE6-13C437370793}"/>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CE6B64-CAA1-6348-9C62-193F752CA245}"/>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pic>
        <p:nvPicPr>
          <p:cNvPr id="8" name="Picture 7" descr="A brick building with a green lawn&#10;&#10;Description automatically generated with low confidence">
            <a:extLst>
              <a:ext uri="{FF2B5EF4-FFF2-40B4-BE49-F238E27FC236}">
                <a16:creationId xmlns:a16="http://schemas.microsoft.com/office/drawing/2014/main" id="{2AC5087B-4A99-7C4E-BBCC-90A66F22B0CB}"/>
              </a:ext>
            </a:extLst>
          </p:cNvPr>
          <p:cNvPicPr>
            <a:picLocks noChangeAspect="1"/>
          </p:cNvPicPr>
          <p:nvPr/>
        </p:nvPicPr>
        <p:blipFill>
          <a:blip r:embed="rId3"/>
          <a:stretch>
            <a:fillRect/>
          </a:stretch>
        </p:blipFill>
        <p:spPr>
          <a:xfrm>
            <a:off x="804583" y="1146646"/>
            <a:ext cx="6497166" cy="4872875"/>
          </a:xfrm>
          <a:prstGeom prst="rect">
            <a:avLst/>
          </a:prstGeom>
        </p:spPr>
      </p:pic>
    </p:spTree>
    <p:extLst>
      <p:ext uri="{BB962C8B-B14F-4D97-AF65-F5344CB8AC3E}">
        <p14:creationId xmlns:p14="http://schemas.microsoft.com/office/powerpoint/2010/main" val="1439926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chemeClr val="accent2">
                    <a:lumMod val="75000"/>
                  </a:schemeClr>
                </a:solidFill>
                <a:latin typeface="Myriad Pro" panose="020B0503030403020204" pitchFamily="34" charset="0"/>
              </a:rPr>
              <a:t>THE POSSIBILITIES </a:t>
            </a:r>
          </a:p>
        </p:txBody>
      </p:sp>
      <p:pic>
        <p:nvPicPr>
          <p:cNvPr id="4" name="Picture 3" descr="A picture containing text, indoor, ceiling&#10;&#10;Description automatically generated">
            <a:extLst>
              <a:ext uri="{FF2B5EF4-FFF2-40B4-BE49-F238E27FC236}">
                <a16:creationId xmlns:a16="http://schemas.microsoft.com/office/drawing/2014/main" id="{776ABA46-F493-4540-AAA4-F2DB6ECD63EB}"/>
              </a:ext>
            </a:extLst>
          </p:cNvPr>
          <p:cNvPicPr>
            <a:picLocks noChangeAspect="1"/>
          </p:cNvPicPr>
          <p:nvPr/>
        </p:nvPicPr>
        <p:blipFill>
          <a:blip r:embed="rId3"/>
          <a:stretch>
            <a:fillRect/>
          </a:stretch>
        </p:blipFill>
        <p:spPr>
          <a:xfrm>
            <a:off x="742013" y="1094068"/>
            <a:ext cx="8825570" cy="4957029"/>
          </a:xfrm>
          <a:prstGeom prst="rect">
            <a:avLst/>
          </a:prstGeom>
        </p:spPr>
      </p:pic>
      <p:sp>
        <p:nvSpPr>
          <p:cNvPr id="5" name="TextBox 4">
            <a:extLst>
              <a:ext uri="{FF2B5EF4-FFF2-40B4-BE49-F238E27FC236}">
                <a16:creationId xmlns:a16="http://schemas.microsoft.com/office/drawing/2014/main" id="{F6D9EC6E-AC48-D341-9318-721E18607FB9}"/>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0685F9FD-375B-A84A-9952-6F7AD1FD0ADD}"/>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0B40C7-7080-5645-A87F-FD6715B8CBC3}"/>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804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chemeClr val="accent2">
                    <a:lumMod val="75000"/>
                  </a:schemeClr>
                </a:solidFill>
                <a:latin typeface="Myriad Pro" panose="020B0503030403020204" pitchFamily="34" charset="0"/>
              </a:rPr>
              <a:t>THE POSSIBILITIES </a:t>
            </a:r>
          </a:p>
        </p:txBody>
      </p:sp>
      <p:pic>
        <p:nvPicPr>
          <p:cNvPr id="3" name="Picture 2" descr="A picture containing building, ceiling, stadium&#10;&#10;Description automatically generated">
            <a:extLst>
              <a:ext uri="{FF2B5EF4-FFF2-40B4-BE49-F238E27FC236}">
                <a16:creationId xmlns:a16="http://schemas.microsoft.com/office/drawing/2014/main" id="{45FB47F6-F067-0E4B-A9B3-1BAB6BFC74ED}"/>
              </a:ext>
            </a:extLst>
          </p:cNvPr>
          <p:cNvPicPr>
            <a:picLocks noChangeAspect="1"/>
          </p:cNvPicPr>
          <p:nvPr/>
        </p:nvPicPr>
        <p:blipFill>
          <a:blip r:embed="rId3"/>
          <a:stretch>
            <a:fillRect/>
          </a:stretch>
        </p:blipFill>
        <p:spPr>
          <a:xfrm>
            <a:off x="727647" y="1281659"/>
            <a:ext cx="11242623" cy="4497049"/>
          </a:xfrm>
          <a:prstGeom prst="rect">
            <a:avLst/>
          </a:prstGeom>
        </p:spPr>
      </p:pic>
      <p:sp>
        <p:nvSpPr>
          <p:cNvPr id="4" name="TextBox 3">
            <a:extLst>
              <a:ext uri="{FF2B5EF4-FFF2-40B4-BE49-F238E27FC236}">
                <a16:creationId xmlns:a16="http://schemas.microsoft.com/office/drawing/2014/main" id="{A297840C-FB0D-6E44-862F-7358A33D30DC}"/>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5" name="Straight Connector 4">
            <a:extLst>
              <a:ext uri="{FF2B5EF4-FFF2-40B4-BE49-F238E27FC236}">
                <a16:creationId xmlns:a16="http://schemas.microsoft.com/office/drawing/2014/main" id="{8BB18ABC-A0B5-DE4C-92AE-E5988DA267F3}"/>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18054DE-6E6F-C646-8782-18C7FB5CC373}"/>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88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chemeClr val="accent2">
                    <a:lumMod val="75000"/>
                  </a:schemeClr>
                </a:solidFill>
                <a:latin typeface="Myriad Pro" panose="020B0503030403020204" pitchFamily="34" charset="0"/>
              </a:rPr>
              <a:t>THE POSSIBILITIES </a:t>
            </a:r>
          </a:p>
        </p:txBody>
      </p:sp>
      <p:pic>
        <p:nvPicPr>
          <p:cNvPr id="4" name="Picture 3">
            <a:extLst>
              <a:ext uri="{FF2B5EF4-FFF2-40B4-BE49-F238E27FC236}">
                <a16:creationId xmlns:a16="http://schemas.microsoft.com/office/drawing/2014/main" id="{B803EF56-273E-9847-8827-2B6ED9CCEC72}"/>
              </a:ext>
            </a:extLst>
          </p:cNvPr>
          <p:cNvPicPr>
            <a:picLocks noChangeAspect="1"/>
          </p:cNvPicPr>
          <p:nvPr/>
        </p:nvPicPr>
        <p:blipFill>
          <a:blip r:embed="rId3"/>
          <a:stretch>
            <a:fillRect/>
          </a:stretch>
        </p:blipFill>
        <p:spPr>
          <a:xfrm>
            <a:off x="781143" y="1094281"/>
            <a:ext cx="7656886" cy="5105612"/>
          </a:xfrm>
          <a:prstGeom prst="rect">
            <a:avLst/>
          </a:prstGeom>
        </p:spPr>
      </p:pic>
      <p:sp>
        <p:nvSpPr>
          <p:cNvPr id="5" name="TextBox 4">
            <a:extLst>
              <a:ext uri="{FF2B5EF4-FFF2-40B4-BE49-F238E27FC236}">
                <a16:creationId xmlns:a16="http://schemas.microsoft.com/office/drawing/2014/main" id="{1C9A870C-AE08-CA44-8F81-3B0F9B35B0DC}"/>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D56CBE75-7F7C-BF41-81B4-39087BCEAC39}"/>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DD01CA-30E0-6449-97DD-85F9767EE483}"/>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326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chemeClr val="accent2">
                    <a:lumMod val="75000"/>
                  </a:schemeClr>
                </a:solidFill>
                <a:latin typeface="Myriad Pro" panose="020B0503030403020204" pitchFamily="34" charset="0"/>
              </a:rPr>
              <a:t>THE POSSIBILITIES </a:t>
            </a:r>
          </a:p>
        </p:txBody>
      </p:sp>
      <p:pic>
        <p:nvPicPr>
          <p:cNvPr id="3" name="Picture 2" descr="A picture containing indoor&#10;&#10;Description automatically generated">
            <a:extLst>
              <a:ext uri="{FF2B5EF4-FFF2-40B4-BE49-F238E27FC236}">
                <a16:creationId xmlns:a16="http://schemas.microsoft.com/office/drawing/2014/main" id="{BE9C782F-5D07-EB4E-B322-21F4F39F3113}"/>
              </a:ext>
            </a:extLst>
          </p:cNvPr>
          <p:cNvPicPr>
            <a:picLocks noChangeAspect="1"/>
          </p:cNvPicPr>
          <p:nvPr/>
        </p:nvPicPr>
        <p:blipFill>
          <a:blip r:embed="rId3"/>
          <a:stretch>
            <a:fillRect/>
          </a:stretch>
        </p:blipFill>
        <p:spPr>
          <a:xfrm>
            <a:off x="745761" y="1094963"/>
            <a:ext cx="9104210" cy="4985465"/>
          </a:xfrm>
          <a:prstGeom prst="rect">
            <a:avLst/>
          </a:prstGeom>
        </p:spPr>
      </p:pic>
      <p:sp>
        <p:nvSpPr>
          <p:cNvPr id="4" name="TextBox 3">
            <a:extLst>
              <a:ext uri="{FF2B5EF4-FFF2-40B4-BE49-F238E27FC236}">
                <a16:creationId xmlns:a16="http://schemas.microsoft.com/office/drawing/2014/main" id="{C6CF26A3-7024-8341-9D7C-D5B3CB4CB719}"/>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5" name="Straight Connector 4">
            <a:extLst>
              <a:ext uri="{FF2B5EF4-FFF2-40B4-BE49-F238E27FC236}">
                <a16:creationId xmlns:a16="http://schemas.microsoft.com/office/drawing/2014/main" id="{1CCFA31B-214D-E244-8F37-C9F7ECC30A15}"/>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EFD8FE-D425-B44C-B50A-C9AD60D713A5}"/>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622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THE POSSIBILITIES</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091748"/>
            <a:ext cx="10019483" cy="1815882"/>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New Brand Characteristics</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Immersive Cultural Experiences</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Self-supporting Revenue Streams</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Arts &amp; Cultural District (critical mass)</a:t>
            </a:r>
          </a:p>
        </p:txBody>
      </p:sp>
      <p:sp>
        <p:nvSpPr>
          <p:cNvPr id="5" name="TextBox 4">
            <a:extLst>
              <a:ext uri="{FF2B5EF4-FFF2-40B4-BE49-F238E27FC236}">
                <a16:creationId xmlns:a16="http://schemas.microsoft.com/office/drawing/2014/main" id="{692C40B8-A4E8-894C-A33E-394127975CC1}"/>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8D09AF34-DA3C-0F41-91DE-01302DA5126C}"/>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3111E7B-3D47-A745-89EE-F08FA7867417}"/>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534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THE POSSIBILITIES </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091748"/>
            <a:ext cx="10019483" cy="4401205"/>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Innovation – Technology – Creativity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Unlimited Exhibitions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Workshops / Maker Space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Events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Outdoor Sculpture Garden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Lectures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Performances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Storytelling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New and Expanded Festivals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International Tourism Designations </a:t>
            </a:r>
          </a:p>
        </p:txBody>
      </p:sp>
      <p:sp>
        <p:nvSpPr>
          <p:cNvPr id="5" name="TextBox 4">
            <a:extLst>
              <a:ext uri="{FF2B5EF4-FFF2-40B4-BE49-F238E27FC236}">
                <a16:creationId xmlns:a16="http://schemas.microsoft.com/office/drawing/2014/main" id="{E1F9BEB9-8640-E74D-8B83-1A4AF32B7689}"/>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527B529D-7EAE-A948-A921-09ADDD992AB9}"/>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9BFC07A-DE1D-2C4B-A009-7A2AD3104770}"/>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320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NEXT STEPS </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091748"/>
            <a:ext cx="10019483" cy="2246769"/>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Facilities Review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Technology Review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Organization &amp; Staffing Models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Budget &amp; Revenue Projections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Grants &amp; Funding Sources </a:t>
            </a:r>
          </a:p>
        </p:txBody>
      </p:sp>
      <p:sp>
        <p:nvSpPr>
          <p:cNvPr id="5" name="TextBox 4">
            <a:extLst>
              <a:ext uri="{FF2B5EF4-FFF2-40B4-BE49-F238E27FC236}">
                <a16:creationId xmlns:a16="http://schemas.microsoft.com/office/drawing/2014/main" id="{AD9508C3-5543-6847-A188-C56DC780D5C1}"/>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6FD282FC-EDD7-EE46-93A8-7D68DB82186A}"/>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90233FE-91E0-B44F-BAD5-6224F0E08E46}"/>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905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430A5DC4-D35A-CE43-A228-C4AA9AE74E4E}"/>
              </a:ext>
            </a:extLst>
          </p:cNvPr>
          <p:cNvPicPr/>
          <p:nvPr/>
        </p:nvPicPr>
        <p:blipFill rotWithShape="1">
          <a:blip r:embed="rId2" cstate="print"/>
          <a:srcRect l="10628" r="16458"/>
          <a:stretch/>
        </p:blipFill>
        <p:spPr>
          <a:xfrm>
            <a:off x="8547847" y="11245"/>
            <a:ext cx="3644153" cy="6315596"/>
          </a:xfrm>
          <a:prstGeom prst="rect">
            <a:avLst/>
          </a:prstGeom>
        </p:spPr>
      </p:pic>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rgbClr val="C2562C"/>
                </a:solidFill>
                <a:latin typeface="Myriad Pro" panose="020B0503030403020204" pitchFamily="34" charset="0"/>
              </a:rPr>
              <a:t>PROJECT BACKGROUND</a:t>
            </a:r>
          </a:p>
        </p:txBody>
      </p:sp>
      <p:sp>
        <p:nvSpPr>
          <p:cNvPr id="10" name="TextBox 9">
            <a:extLst>
              <a:ext uri="{FF2B5EF4-FFF2-40B4-BE49-F238E27FC236}">
                <a16:creationId xmlns:a16="http://schemas.microsoft.com/office/drawing/2014/main" id="{161FC5F9-0573-ED48-BF81-344315C95BC6}"/>
              </a:ext>
            </a:extLst>
          </p:cNvPr>
          <p:cNvSpPr txBox="1"/>
          <p:nvPr/>
        </p:nvSpPr>
        <p:spPr>
          <a:xfrm>
            <a:off x="661010" y="1256640"/>
            <a:ext cx="7629102" cy="4493538"/>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600" dirty="0">
                <a:solidFill>
                  <a:schemeClr val="tx1">
                    <a:lumMod val="75000"/>
                    <a:lumOff val="25000"/>
                  </a:schemeClr>
                </a:solidFill>
                <a:latin typeface="Myriad Pro" panose="020B0503030403020204" pitchFamily="34" charset="0"/>
              </a:rPr>
              <a:t>In 2015, we completed a cultural tourism destination review for the Panama City Tourism Study, which concluded that there was a need for a DMO to represent Panama City, Florida as a tourism destination. </a:t>
            </a:r>
          </a:p>
          <a:p>
            <a:pPr marL="342900" indent="-342900">
              <a:buClr>
                <a:schemeClr val="accent2">
                  <a:lumMod val="75000"/>
                </a:schemeClr>
              </a:buClr>
              <a:buFont typeface="Arial" panose="020B0604020202020204" pitchFamily="34" charset="0"/>
              <a:buChar char="•"/>
            </a:pPr>
            <a:endParaRPr lang="en-US" sz="2600" dirty="0">
              <a:solidFill>
                <a:schemeClr val="tx1">
                  <a:lumMod val="75000"/>
                  <a:lumOff val="25000"/>
                </a:schemeClr>
              </a:solidFill>
              <a:latin typeface="Myriad Pro" panose="020B0503030403020204" pitchFamily="34" charset="0"/>
            </a:endParaRPr>
          </a:p>
          <a:p>
            <a:pPr marL="342900" indent="-342900">
              <a:buClr>
                <a:schemeClr val="accent2">
                  <a:lumMod val="75000"/>
                </a:schemeClr>
              </a:buClr>
              <a:buFont typeface="Arial" panose="020B0604020202020204" pitchFamily="34" charset="0"/>
              <a:buChar char="•"/>
            </a:pPr>
            <a:r>
              <a:rPr lang="en-US" sz="2600" dirty="0">
                <a:solidFill>
                  <a:schemeClr val="tx1">
                    <a:lumMod val="75000"/>
                    <a:lumOff val="25000"/>
                  </a:schemeClr>
                </a:solidFill>
                <a:latin typeface="Myriad Pro" panose="020B0503030403020204" pitchFamily="34" charset="0"/>
              </a:rPr>
              <a:t>In 2021, the DMO “Destination Panama City” has requested our assistance in formulating recommendations for the City’s consideration on how to reimagine the St. Andrews School property as a new cultural tourism anchor. </a:t>
            </a:r>
            <a:endParaRPr lang="en-US" sz="2600" b="1" dirty="0">
              <a:solidFill>
                <a:schemeClr val="accent1">
                  <a:lumMod val="75000"/>
                </a:schemeClr>
              </a:solidFill>
              <a:latin typeface="Myriad Pro" panose="020B0503030403020204" pitchFamily="34" charset="0"/>
            </a:endParaRPr>
          </a:p>
        </p:txBody>
      </p:sp>
      <p:sp>
        <p:nvSpPr>
          <p:cNvPr id="5" name="TextBox 4">
            <a:extLst>
              <a:ext uri="{FF2B5EF4-FFF2-40B4-BE49-F238E27FC236}">
                <a16:creationId xmlns:a16="http://schemas.microsoft.com/office/drawing/2014/main" id="{96D7CB98-0F83-194B-A001-73B319ABEA8B}"/>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76427B1C-60EA-A640-A857-FBEF48FFE2C2}"/>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5F83133-ACB6-3C49-A7D7-186DF361B2E2}"/>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219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g object 18">
            <a:extLst>
              <a:ext uri="{FF2B5EF4-FFF2-40B4-BE49-F238E27FC236}">
                <a16:creationId xmlns:a16="http://schemas.microsoft.com/office/drawing/2014/main" id="{E7F170A8-7E03-3047-A0B7-B6EE574E454E}"/>
              </a:ext>
            </a:extLst>
          </p:cNvPr>
          <p:cNvPicPr/>
          <p:nvPr/>
        </p:nvPicPr>
        <p:blipFill rotWithShape="1">
          <a:blip r:embed="rId3" cstate="print">
            <a:alphaModFix/>
          </a:blip>
          <a:srcRect l="1536" r="387"/>
          <a:stretch/>
        </p:blipFill>
        <p:spPr>
          <a:xfrm>
            <a:off x="2896100" y="0"/>
            <a:ext cx="9326880" cy="6326839"/>
          </a:xfrm>
          <a:prstGeom prst="rect">
            <a:avLst/>
          </a:prstGeom>
        </p:spPr>
      </p:pic>
      <p:sp>
        <p:nvSpPr>
          <p:cNvPr id="11" name="Rectangle 10">
            <a:extLst>
              <a:ext uri="{FF2B5EF4-FFF2-40B4-BE49-F238E27FC236}">
                <a16:creationId xmlns:a16="http://schemas.microsoft.com/office/drawing/2014/main" id="{2ECA2943-C0F4-834F-A6F7-9F83577C7FD3}"/>
              </a:ext>
            </a:extLst>
          </p:cNvPr>
          <p:cNvSpPr/>
          <p:nvPr/>
        </p:nvSpPr>
        <p:spPr>
          <a:xfrm>
            <a:off x="0" y="-467"/>
            <a:ext cx="6622676" cy="6326831"/>
          </a:xfrm>
          <a:prstGeom prst="rect">
            <a:avLst/>
          </a:prstGeom>
          <a:gradFill flip="none" rotWithShape="1">
            <a:gsLst>
              <a:gs pos="99000">
                <a:schemeClr val="bg1"/>
              </a:gs>
              <a:gs pos="0">
                <a:schemeClr val="bg1">
                  <a:alpha val="0"/>
                </a:schemeClr>
              </a:gs>
              <a:gs pos="51000">
                <a:schemeClr val="bg1">
                  <a:alpha val="96266"/>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FINALIZE RECOMMENDATIONS </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091748"/>
            <a:ext cx="10019483" cy="1384995"/>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Receive Feedback</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Make Adjustments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Finalize by 10/31/2021 </a:t>
            </a:r>
          </a:p>
        </p:txBody>
      </p:sp>
      <p:sp>
        <p:nvSpPr>
          <p:cNvPr id="5" name="TextBox 4">
            <a:extLst>
              <a:ext uri="{FF2B5EF4-FFF2-40B4-BE49-F238E27FC236}">
                <a16:creationId xmlns:a16="http://schemas.microsoft.com/office/drawing/2014/main" id="{97B19D01-B8B7-FC48-8CDE-D8869EE223E8}"/>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A2F05AC9-12A8-214E-B36E-B5A11ADCF944}"/>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C22E14-A9C7-234A-87CB-F017006BC1B0}"/>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512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g object 18">
            <a:extLst>
              <a:ext uri="{FF2B5EF4-FFF2-40B4-BE49-F238E27FC236}">
                <a16:creationId xmlns:a16="http://schemas.microsoft.com/office/drawing/2014/main" id="{D31D7184-E435-384E-B5FD-0714C9B2885D}"/>
              </a:ext>
            </a:extLst>
          </p:cNvPr>
          <p:cNvPicPr/>
          <p:nvPr/>
        </p:nvPicPr>
        <p:blipFill rotWithShape="1">
          <a:blip r:embed="rId3" cstate="print">
            <a:alphaModFix/>
          </a:blip>
          <a:srcRect l="1536" r="387"/>
          <a:stretch/>
        </p:blipFill>
        <p:spPr>
          <a:xfrm>
            <a:off x="3609332" y="0"/>
            <a:ext cx="8613648" cy="6333565"/>
          </a:xfrm>
          <a:prstGeom prst="rect">
            <a:avLst/>
          </a:prstGeom>
        </p:spPr>
      </p:pic>
      <p:sp>
        <p:nvSpPr>
          <p:cNvPr id="6" name="Rectangle 5">
            <a:extLst>
              <a:ext uri="{FF2B5EF4-FFF2-40B4-BE49-F238E27FC236}">
                <a16:creationId xmlns:a16="http://schemas.microsoft.com/office/drawing/2014/main" id="{66499081-8E24-674C-834C-D9AB987C3E91}"/>
              </a:ext>
            </a:extLst>
          </p:cNvPr>
          <p:cNvSpPr/>
          <p:nvPr/>
        </p:nvSpPr>
        <p:spPr>
          <a:xfrm>
            <a:off x="489114" y="9451"/>
            <a:ext cx="5988209" cy="6277049"/>
          </a:xfrm>
          <a:prstGeom prst="rect">
            <a:avLst/>
          </a:prstGeom>
          <a:gradFill flip="none" rotWithShape="1">
            <a:gsLst>
              <a:gs pos="99000">
                <a:schemeClr val="bg1"/>
              </a:gs>
              <a:gs pos="0">
                <a:schemeClr val="bg1">
                  <a:alpha val="0"/>
                </a:schemeClr>
              </a:gs>
              <a:gs pos="51000">
                <a:schemeClr val="bg1">
                  <a:alpha val="96266"/>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F3027F-3DA9-6D4C-9819-D557526062C1}"/>
              </a:ext>
            </a:extLst>
          </p:cNvPr>
          <p:cNvSpPr txBox="1"/>
          <p:nvPr/>
        </p:nvSpPr>
        <p:spPr>
          <a:xfrm>
            <a:off x="574697" y="911672"/>
            <a:ext cx="9470251" cy="4087401"/>
          </a:xfrm>
          <a:prstGeom prst="rect">
            <a:avLst/>
          </a:prstGeom>
          <a:noFill/>
          <a:effectLst/>
        </p:spPr>
        <p:txBody>
          <a:bodyPr wrap="square" rtlCol="0">
            <a:spAutoFit/>
          </a:bodyPr>
          <a:lstStyle/>
          <a:p>
            <a:pPr>
              <a:lnSpc>
                <a:spcPct val="150000"/>
              </a:lnSpc>
            </a:pPr>
            <a:r>
              <a:rPr lang="en-US" sz="6000" dirty="0">
                <a:ln w="0"/>
                <a:solidFill>
                  <a:srgbClr val="C2562C"/>
                </a:solidFill>
                <a:effectLst>
                  <a:outerShdw blurRad="38100" dist="19050" dir="2700000" algn="tl" rotWithShape="0">
                    <a:schemeClr val="dk1">
                      <a:alpha val="40000"/>
                    </a:schemeClr>
                  </a:outerShdw>
                </a:effectLst>
                <a:latin typeface="Myriad Pro" panose="020B0503030403020204" pitchFamily="34" charset="0"/>
              </a:rPr>
              <a:t>Questions? </a:t>
            </a:r>
          </a:p>
          <a:p>
            <a:pPr>
              <a:lnSpc>
                <a:spcPct val="150000"/>
              </a:lnSpc>
            </a:pPr>
            <a:r>
              <a:rPr lang="en-US" sz="6000" dirty="0" err="1">
                <a:ln w="0"/>
                <a:solidFill>
                  <a:srgbClr val="C2562C"/>
                </a:solidFill>
                <a:effectLst>
                  <a:outerShdw blurRad="38100" dist="19050" dir="2700000" algn="tl" rotWithShape="0">
                    <a:schemeClr val="dk1">
                      <a:alpha val="40000"/>
                    </a:schemeClr>
                  </a:outerShdw>
                </a:effectLst>
                <a:latin typeface="Myriad Pro" panose="020B0503030403020204" pitchFamily="34" charset="0"/>
              </a:rPr>
              <a:t>Robin@RobinMalpass.com</a:t>
            </a:r>
            <a:r>
              <a:rPr lang="en-US" sz="6000" dirty="0">
                <a:ln w="0"/>
                <a:solidFill>
                  <a:srgbClr val="C2562C"/>
                </a:solidFill>
                <a:effectLst>
                  <a:outerShdw blurRad="38100" dist="19050" dir="2700000" algn="tl" rotWithShape="0">
                    <a:schemeClr val="dk1">
                      <a:alpha val="40000"/>
                    </a:schemeClr>
                  </a:outerShdw>
                </a:effectLst>
                <a:latin typeface="Myriad Pro" panose="020B0503030403020204" pitchFamily="34" charset="0"/>
              </a:rPr>
              <a:t> </a:t>
            </a:r>
          </a:p>
          <a:p>
            <a:pPr>
              <a:lnSpc>
                <a:spcPct val="150000"/>
              </a:lnSpc>
            </a:pPr>
            <a:r>
              <a:rPr lang="en-US" sz="6000" dirty="0">
                <a:ln w="0"/>
                <a:solidFill>
                  <a:srgbClr val="C2562C"/>
                </a:solidFill>
                <a:effectLst>
                  <a:outerShdw blurRad="38100" dist="19050" dir="2700000" algn="tl" rotWithShape="0">
                    <a:schemeClr val="dk1">
                      <a:alpha val="40000"/>
                    </a:schemeClr>
                  </a:outerShdw>
                </a:effectLst>
                <a:latin typeface="Myriad Pro" panose="020B0503030403020204" pitchFamily="34" charset="0"/>
              </a:rPr>
              <a:t>312-508-0228 </a:t>
            </a:r>
          </a:p>
        </p:txBody>
      </p:sp>
      <p:sp>
        <p:nvSpPr>
          <p:cNvPr id="7" name="TextBox 6">
            <a:extLst>
              <a:ext uri="{FF2B5EF4-FFF2-40B4-BE49-F238E27FC236}">
                <a16:creationId xmlns:a16="http://schemas.microsoft.com/office/drawing/2014/main" id="{33A4092A-D770-A048-8FB3-168DF321E578}"/>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8" name="Straight Connector 7">
            <a:extLst>
              <a:ext uri="{FF2B5EF4-FFF2-40B4-BE49-F238E27FC236}">
                <a16:creationId xmlns:a16="http://schemas.microsoft.com/office/drawing/2014/main" id="{0B6DF530-3377-B643-AA24-0BE862C8E42B}"/>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734770-DE2D-7548-8582-185F028D1911}"/>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25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B6894269-2F3A-9447-BD6A-4240F5797F00}"/>
              </a:ext>
            </a:extLst>
          </p:cNvPr>
          <p:cNvPicPr/>
          <p:nvPr/>
        </p:nvPicPr>
        <p:blipFill>
          <a:blip r:embed="rId2" cstate="print"/>
          <a:stretch>
            <a:fillRect/>
          </a:stretch>
        </p:blipFill>
        <p:spPr>
          <a:xfrm>
            <a:off x="5332384" y="152400"/>
            <a:ext cx="6859616" cy="5939028"/>
          </a:xfrm>
          <a:prstGeom prst="rect">
            <a:avLst/>
          </a:prstGeom>
        </p:spPr>
      </p:pic>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rgbClr val="C2562C"/>
                </a:solidFill>
                <a:latin typeface="Myriad Pro" panose="020B0503030403020204" pitchFamily="34" charset="0"/>
              </a:rPr>
              <a:t>METHODOLOGY</a:t>
            </a:r>
          </a:p>
        </p:txBody>
      </p:sp>
      <p:sp>
        <p:nvSpPr>
          <p:cNvPr id="10" name="TextBox 9">
            <a:extLst>
              <a:ext uri="{FF2B5EF4-FFF2-40B4-BE49-F238E27FC236}">
                <a16:creationId xmlns:a16="http://schemas.microsoft.com/office/drawing/2014/main" id="{161FC5F9-0573-ED48-BF81-344315C95BC6}"/>
              </a:ext>
            </a:extLst>
          </p:cNvPr>
          <p:cNvSpPr txBox="1"/>
          <p:nvPr/>
        </p:nvSpPr>
        <p:spPr>
          <a:xfrm>
            <a:off x="661011" y="1256640"/>
            <a:ext cx="4778324" cy="3293209"/>
          </a:xfrm>
          <a:prstGeom prst="rect">
            <a:avLst/>
          </a:prstGeom>
          <a:noFill/>
        </p:spPr>
        <p:txBody>
          <a:bodyPr wrap="square" rtlCol="0">
            <a:spAutoFit/>
          </a:bodyPr>
          <a:lstStyle/>
          <a:p>
            <a:pPr>
              <a:buClr>
                <a:schemeClr val="accent2">
                  <a:lumMod val="75000"/>
                </a:schemeClr>
              </a:buClr>
            </a:pPr>
            <a:r>
              <a:rPr lang="en-US" sz="2600" dirty="0">
                <a:solidFill>
                  <a:schemeClr val="accent1">
                    <a:lumMod val="50000"/>
                  </a:schemeClr>
                </a:solidFill>
                <a:latin typeface="Myriad Pro" panose="020B0503030403020204" pitchFamily="34" charset="0"/>
              </a:rPr>
              <a:t>Robin Malpass &amp; Associates aspires to access the opportunities in a constructive process that encourages open and honest communication among stakeholders with the desired result of establishing a unified shared vision for success. </a:t>
            </a:r>
          </a:p>
        </p:txBody>
      </p:sp>
      <p:sp>
        <p:nvSpPr>
          <p:cNvPr id="7" name="TextBox 6">
            <a:extLst>
              <a:ext uri="{FF2B5EF4-FFF2-40B4-BE49-F238E27FC236}">
                <a16:creationId xmlns:a16="http://schemas.microsoft.com/office/drawing/2014/main" id="{7529CB46-0836-8A4E-82D0-B484165E8862}"/>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8" name="Straight Connector 7">
            <a:extLst>
              <a:ext uri="{FF2B5EF4-FFF2-40B4-BE49-F238E27FC236}">
                <a16:creationId xmlns:a16="http://schemas.microsoft.com/office/drawing/2014/main" id="{91862462-C5FE-4A40-812F-829A18150BFD}"/>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725CC0-A294-F94E-B502-3CB50C53F8FC}"/>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417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rgbClr val="C2562C"/>
                </a:solidFill>
                <a:latin typeface="Myriad Pro" panose="020B0503030403020204" pitchFamily="34" charset="0"/>
              </a:rPr>
              <a:t>REIMAGINATION GOALS </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249916"/>
            <a:ext cx="6284397" cy="4524315"/>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400" dirty="0">
                <a:solidFill>
                  <a:schemeClr val="tx1">
                    <a:lumMod val="75000"/>
                    <a:lumOff val="25000"/>
                  </a:schemeClr>
                </a:solidFill>
                <a:latin typeface="Myriad Pro" panose="020B0503030403020204" pitchFamily="34" charset="0"/>
              </a:rPr>
              <a:t>Drive increased visitation to the destination - specifically by cultural tourists, as they represent a demographic that stays longer and spends more.    </a:t>
            </a:r>
          </a:p>
          <a:p>
            <a:pPr marL="342900" indent="-342900">
              <a:buClr>
                <a:schemeClr val="accent2">
                  <a:lumMod val="75000"/>
                </a:schemeClr>
              </a:buClr>
              <a:buFont typeface="Arial" panose="020B0604020202020204" pitchFamily="34" charset="0"/>
              <a:buChar char="•"/>
            </a:pPr>
            <a:r>
              <a:rPr lang="en-US" sz="2400" dirty="0">
                <a:solidFill>
                  <a:schemeClr val="tx1">
                    <a:lumMod val="75000"/>
                    <a:lumOff val="25000"/>
                  </a:schemeClr>
                </a:solidFill>
                <a:latin typeface="Myriad Pro" panose="020B0503030403020204" pitchFamily="34" charset="0"/>
              </a:rPr>
              <a:t>Maximize cultural experiences that the local community and visitors can participate in equally.</a:t>
            </a:r>
          </a:p>
          <a:p>
            <a:pPr marL="342900" indent="-342900">
              <a:buClr>
                <a:schemeClr val="accent2">
                  <a:lumMod val="75000"/>
                </a:schemeClr>
              </a:buClr>
              <a:buFont typeface="Arial" panose="020B0604020202020204" pitchFamily="34" charset="0"/>
              <a:buChar char="•"/>
            </a:pPr>
            <a:r>
              <a:rPr lang="en-US" sz="2400" dirty="0">
                <a:solidFill>
                  <a:schemeClr val="tx1">
                    <a:lumMod val="75000"/>
                    <a:lumOff val="25000"/>
                  </a:schemeClr>
                </a:solidFill>
                <a:latin typeface="Myriad Pro" panose="020B0503030403020204" pitchFamily="34" charset="0"/>
              </a:rPr>
              <a:t>Include revenue opportunities to foster self-supporting structure.</a:t>
            </a:r>
          </a:p>
          <a:p>
            <a:pPr marL="342900" indent="-342900">
              <a:buClr>
                <a:schemeClr val="accent2">
                  <a:lumMod val="75000"/>
                </a:schemeClr>
              </a:buClr>
              <a:buFont typeface="Arial" panose="020B0604020202020204" pitchFamily="34" charset="0"/>
              <a:buChar char="•"/>
            </a:pPr>
            <a:r>
              <a:rPr lang="en-US" sz="2400" dirty="0">
                <a:solidFill>
                  <a:schemeClr val="tx1">
                    <a:lumMod val="75000"/>
                    <a:lumOff val="25000"/>
                  </a:schemeClr>
                </a:solidFill>
                <a:latin typeface="Myriad Pro" panose="020B0503030403020204" pitchFamily="34" charset="0"/>
              </a:rPr>
              <a:t>Foster economic opportunities for local businesses and cultural tourism.</a:t>
            </a:r>
          </a:p>
          <a:p>
            <a:pPr>
              <a:buClr>
                <a:schemeClr val="accent2">
                  <a:lumMod val="75000"/>
                </a:schemeClr>
              </a:buClr>
            </a:pPr>
            <a:endParaRPr lang="en-US" sz="2400" dirty="0">
              <a:solidFill>
                <a:schemeClr val="tx1">
                  <a:lumMod val="75000"/>
                  <a:lumOff val="25000"/>
                </a:schemeClr>
              </a:solidFill>
              <a:latin typeface="Myriad Pro" panose="020B0503030403020204" pitchFamily="34" charset="0"/>
            </a:endParaRPr>
          </a:p>
        </p:txBody>
      </p:sp>
      <p:sp>
        <p:nvSpPr>
          <p:cNvPr id="9" name="TextBox 8">
            <a:extLst>
              <a:ext uri="{FF2B5EF4-FFF2-40B4-BE49-F238E27FC236}">
                <a16:creationId xmlns:a16="http://schemas.microsoft.com/office/drawing/2014/main" id="{ACED595F-9E47-3442-B524-57DC7A1542DF}"/>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10" name="Straight Connector 9">
            <a:extLst>
              <a:ext uri="{FF2B5EF4-FFF2-40B4-BE49-F238E27FC236}">
                <a16:creationId xmlns:a16="http://schemas.microsoft.com/office/drawing/2014/main" id="{BB04137E-7EB4-E44D-9F16-1C65993230B4}"/>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5BEE42-B783-674B-8A88-38D2377DDB92}"/>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indoor, floor, ceiling, window&#10;&#10;Description automatically generated">
            <a:extLst>
              <a:ext uri="{FF2B5EF4-FFF2-40B4-BE49-F238E27FC236}">
                <a16:creationId xmlns:a16="http://schemas.microsoft.com/office/drawing/2014/main" id="{72AA4467-44BC-924C-8275-15FDAE2041AD}"/>
              </a:ext>
            </a:extLst>
          </p:cNvPr>
          <p:cNvPicPr>
            <a:picLocks noChangeAspect="1"/>
          </p:cNvPicPr>
          <p:nvPr/>
        </p:nvPicPr>
        <p:blipFill>
          <a:blip r:embed="rId2"/>
          <a:stretch>
            <a:fillRect/>
          </a:stretch>
        </p:blipFill>
        <p:spPr>
          <a:xfrm>
            <a:off x="6884898" y="1385047"/>
            <a:ext cx="5305982" cy="3979486"/>
          </a:xfrm>
          <a:prstGeom prst="rect">
            <a:avLst/>
          </a:prstGeom>
        </p:spPr>
      </p:pic>
    </p:spTree>
    <p:extLst>
      <p:ext uri="{BB962C8B-B14F-4D97-AF65-F5344CB8AC3E}">
        <p14:creationId xmlns:p14="http://schemas.microsoft.com/office/powerpoint/2010/main" val="3952584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chemeClr val="accent2">
                    <a:lumMod val="75000"/>
                  </a:schemeClr>
                </a:solidFill>
                <a:latin typeface="Myriad Pro" panose="020B0503030403020204" pitchFamily="34" charset="0"/>
              </a:rPr>
              <a:t>THE PROCESS </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11" y="1091749"/>
            <a:ext cx="9619266" cy="5078313"/>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400" dirty="0">
                <a:solidFill>
                  <a:schemeClr val="tx1">
                    <a:lumMod val="75000"/>
                    <a:lumOff val="25000"/>
                  </a:schemeClr>
                </a:solidFill>
                <a:latin typeface="Myriad Pro" panose="020B0503030403020204" pitchFamily="34" charset="0"/>
              </a:rPr>
              <a:t>Evaluation of existing facilities</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Toured site </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Architect consultation </a:t>
            </a:r>
          </a:p>
          <a:p>
            <a:pPr lvl="2">
              <a:buClr>
                <a:schemeClr val="accent2">
                  <a:lumMod val="75000"/>
                </a:schemeClr>
              </a:buClr>
            </a:pPr>
            <a:r>
              <a:rPr lang="en-US" sz="1600" dirty="0">
                <a:solidFill>
                  <a:schemeClr val="tx1">
                    <a:lumMod val="75000"/>
                    <a:lumOff val="25000"/>
                  </a:schemeClr>
                </a:solidFill>
                <a:latin typeface="Myriad Pro" panose="020B0503030403020204" pitchFamily="34" charset="0"/>
              </a:rPr>
              <a:t>Note:  In the 2015 cultural destination tourism review it was noted that in </a:t>
            </a:r>
            <a:br>
              <a:rPr lang="en-US" sz="1600" dirty="0">
                <a:solidFill>
                  <a:schemeClr val="tx1">
                    <a:lumMod val="75000"/>
                    <a:lumOff val="25000"/>
                  </a:schemeClr>
                </a:solidFill>
                <a:latin typeface="Myriad Pro" panose="020B0503030403020204" pitchFamily="34" charset="0"/>
              </a:rPr>
            </a:br>
            <a:r>
              <a:rPr lang="en-US" sz="1600" dirty="0">
                <a:solidFill>
                  <a:schemeClr val="tx1">
                    <a:lumMod val="75000"/>
                    <a:lumOff val="25000"/>
                  </a:schemeClr>
                </a:solidFill>
                <a:latin typeface="Myriad Pro" panose="020B0503030403020204" pitchFamily="34" charset="0"/>
              </a:rPr>
              <a:t>Panama City, the St. Andrews neighborhood is well positioned for cultural tourism. </a:t>
            </a:r>
          </a:p>
          <a:p>
            <a:pPr lvl="2">
              <a:buClr>
                <a:schemeClr val="accent2">
                  <a:lumMod val="75000"/>
                </a:schemeClr>
              </a:buClr>
            </a:pPr>
            <a:r>
              <a:rPr lang="en-US" sz="1600" dirty="0">
                <a:solidFill>
                  <a:schemeClr val="tx1">
                    <a:lumMod val="75000"/>
                    <a:lumOff val="25000"/>
                  </a:schemeClr>
                </a:solidFill>
                <a:latin typeface="Myriad Pro" panose="020B0503030403020204" pitchFamily="34" charset="0"/>
              </a:rPr>
              <a:t> </a:t>
            </a:r>
          </a:p>
          <a:p>
            <a:pPr marL="342900" indent="-342900">
              <a:buClr>
                <a:schemeClr val="accent2">
                  <a:lumMod val="75000"/>
                </a:schemeClr>
              </a:buClr>
              <a:buFont typeface="Arial" panose="020B0604020202020204" pitchFamily="34" charset="0"/>
              <a:buChar char="•"/>
            </a:pPr>
            <a:r>
              <a:rPr lang="en-US" sz="2400" dirty="0">
                <a:solidFill>
                  <a:schemeClr val="tx1">
                    <a:lumMod val="75000"/>
                    <a:lumOff val="25000"/>
                  </a:schemeClr>
                </a:solidFill>
                <a:latin typeface="Myriad Pro" panose="020B0503030403020204" pitchFamily="34" charset="0"/>
              </a:rPr>
              <a:t>Interview stakeholders </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City of Panama City </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Destination Panama City </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Community Input Sessions (organizations and individuals) </a:t>
            </a:r>
          </a:p>
          <a:p>
            <a:pPr marL="342900" indent="-342900">
              <a:buClr>
                <a:schemeClr val="accent2">
                  <a:lumMod val="75000"/>
                </a:schemeClr>
              </a:buClr>
              <a:buFont typeface="Arial" panose="020B0604020202020204" pitchFamily="34" charset="0"/>
              <a:buChar char="•"/>
            </a:pPr>
            <a:endParaRPr lang="en-US" sz="2400" dirty="0">
              <a:solidFill>
                <a:schemeClr val="tx1">
                  <a:lumMod val="75000"/>
                  <a:lumOff val="25000"/>
                </a:schemeClr>
              </a:solidFill>
              <a:latin typeface="Myriad Pro" panose="020B0503030403020204" pitchFamily="34" charset="0"/>
            </a:endParaRPr>
          </a:p>
          <a:p>
            <a:pPr marL="342900" indent="-342900">
              <a:buClr>
                <a:schemeClr val="accent2">
                  <a:lumMod val="75000"/>
                </a:schemeClr>
              </a:buClr>
              <a:buFont typeface="Arial" panose="020B0604020202020204" pitchFamily="34" charset="0"/>
              <a:buChar char="•"/>
            </a:pPr>
            <a:r>
              <a:rPr lang="en-US" sz="2400" dirty="0">
                <a:solidFill>
                  <a:schemeClr val="tx1">
                    <a:lumMod val="75000"/>
                    <a:lumOff val="25000"/>
                  </a:schemeClr>
                </a:solidFill>
                <a:latin typeface="Myriad Pro" panose="020B0503030403020204" pitchFamily="34" charset="0"/>
              </a:rPr>
              <a:t>Identify common shared vision components</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Tourism</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Community </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Self-supporting</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Preservation </a:t>
            </a:r>
          </a:p>
          <a:p>
            <a:pPr lvl="2">
              <a:buClr>
                <a:schemeClr val="accent2">
                  <a:lumMod val="75000"/>
                </a:schemeClr>
              </a:buClr>
            </a:pPr>
            <a:r>
              <a:rPr lang="en-US" dirty="0">
                <a:solidFill>
                  <a:schemeClr val="tx1">
                    <a:lumMod val="75000"/>
                    <a:lumOff val="25000"/>
                  </a:schemeClr>
                </a:solidFill>
                <a:latin typeface="Myriad Pro" panose="020B0503030403020204" pitchFamily="34" charset="0"/>
              </a:rPr>
              <a:t>- History/Heritage </a:t>
            </a:r>
          </a:p>
        </p:txBody>
      </p:sp>
      <p:pic>
        <p:nvPicPr>
          <p:cNvPr id="7" name="object 3">
            <a:extLst>
              <a:ext uri="{FF2B5EF4-FFF2-40B4-BE49-F238E27FC236}">
                <a16:creationId xmlns:a16="http://schemas.microsoft.com/office/drawing/2014/main" id="{8E687EB4-40DC-4E42-8BF2-2C5147162A0A}"/>
              </a:ext>
            </a:extLst>
          </p:cNvPr>
          <p:cNvPicPr/>
          <p:nvPr/>
        </p:nvPicPr>
        <p:blipFill>
          <a:blip r:embed="rId3" cstate="print"/>
          <a:stretch>
            <a:fillRect/>
          </a:stretch>
        </p:blipFill>
        <p:spPr>
          <a:xfrm>
            <a:off x="8812836" y="3798794"/>
            <a:ext cx="3379164" cy="2528199"/>
          </a:xfrm>
          <a:prstGeom prst="rect">
            <a:avLst/>
          </a:prstGeom>
        </p:spPr>
      </p:pic>
      <p:sp>
        <p:nvSpPr>
          <p:cNvPr id="8" name="TextBox 7">
            <a:extLst>
              <a:ext uri="{FF2B5EF4-FFF2-40B4-BE49-F238E27FC236}">
                <a16:creationId xmlns:a16="http://schemas.microsoft.com/office/drawing/2014/main" id="{7ECB9E09-38CD-6B41-9FB2-4F40AF351C45}"/>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9" name="Straight Connector 8">
            <a:extLst>
              <a:ext uri="{FF2B5EF4-FFF2-40B4-BE49-F238E27FC236}">
                <a16:creationId xmlns:a16="http://schemas.microsoft.com/office/drawing/2014/main" id="{A4848EAE-393A-4F4F-9713-A5433F90073B}"/>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027BB5-3978-8748-AB90-C0BFA9B16C72}"/>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pic>
        <p:nvPicPr>
          <p:cNvPr id="3" name="Picture 2" descr="A long hallway with white doors&#10;&#10;Description automatically generated with low confidence">
            <a:extLst>
              <a:ext uri="{FF2B5EF4-FFF2-40B4-BE49-F238E27FC236}">
                <a16:creationId xmlns:a16="http://schemas.microsoft.com/office/drawing/2014/main" id="{24A47C48-792F-B543-A7A5-7E239E6B675F}"/>
              </a:ext>
            </a:extLst>
          </p:cNvPr>
          <p:cNvPicPr>
            <a:picLocks noChangeAspect="1"/>
          </p:cNvPicPr>
          <p:nvPr/>
        </p:nvPicPr>
        <p:blipFill>
          <a:blip r:embed="rId4"/>
          <a:stretch>
            <a:fillRect/>
          </a:stretch>
        </p:blipFill>
        <p:spPr>
          <a:xfrm>
            <a:off x="8821068" y="0"/>
            <a:ext cx="3370932" cy="2528199"/>
          </a:xfrm>
          <a:prstGeom prst="rect">
            <a:avLst/>
          </a:prstGeom>
        </p:spPr>
      </p:pic>
    </p:spTree>
    <p:extLst>
      <p:ext uri="{BB962C8B-B14F-4D97-AF65-F5344CB8AC3E}">
        <p14:creationId xmlns:p14="http://schemas.microsoft.com/office/powerpoint/2010/main" val="3549170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84775"/>
          </a:xfrm>
          <a:prstGeom prst="rect">
            <a:avLst/>
          </a:prstGeom>
          <a:noFill/>
        </p:spPr>
        <p:txBody>
          <a:bodyPr wrap="square" rtlCol="0">
            <a:spAutoFit/>
          </a:bodyPr>
          <a:lstStyle/>
          <a:p>
            <a:r>
              <a:rPr lang="en-US" sz="3200" b="1" dirty="0">
                <a:solidFill>
                  <a:schemeClr val="accent2">
                    <a:lumMod val="75000"/>
                  </a:schemeClr>
                </a:solidFill>
                <a:latin typeface="Myriad Pro" panose="020B0503030403020204" pitchFamily="34" charset="0"/>
              </a:rPr>
              <a:t>THE PROCESS </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10" y="1091748"/>
            <a:ext cx="8423030" cy="954107"/>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Art &amp; Cultural SWOT Analysis </a:t>
            </a:r>
          </a:p>
          <a:p>
            <a:pPr lvl="1">
              <a:buClr>
                <a:schemeClr val="accent2">
                  <a:lumMod val="75000"/>
                </a:schemeClr>
              </a:buClr>
            </a:pPr>
            <a:r>
              <a:rPr lang="en-US" sz="2800" b="1" dirty="0">
                <a:solidFill>
                  <a:schemeClr val="tx1">
                    <a:lumMod val="75000"/>
                    <a:lumOff val="25000"/>
                  </a:schemeClr>
                </a:solidFill>
                <a:latin typeface="Myriad Pro" panose="020B0503030403020204" pitchFamily="34" charset="0"/>
              </a:rPr>
              <a:t>S</a:t>
            </a:r>
            <a:r>
              <a:rPr lang="en-US" sz="2800" dirty="0">
                <a:solidFill>
                  <a:schemeClr val="tx1">
                    <a:lumMod val="75000"/>
                    <a:lumOff val="25000"/>
                  </a:schemeClr>
                </a:solidFill>
                <a:latin typeface="Myriad Pro" panose="020B0503030403020204" pitchFamily="34" charset="0"/>
              </a:rPr>
              <a:t>trengths, </a:t>
            </a:r>
            <a:r>
              <a:rPr lang="en-US" sz="2800" b="1" dirty="0">
                <a:solidFill>
                  <a:schemeClr val="tx1">
                    <a:lumMod val="75000"/>
                    <a:lumOff val="25000"/>
                  </a:schemeClr>
                </a:solidFill>
                <a:latin typeface="Myriad Pro" panose="020B0503030403020204" pitchFamily="34" charset="0"/>
              </a:rPr>
              <a:t>W</a:t>
            </a:r>
            <a:r>
              <a:rPr lang="en-US" sz="2800" dirty="0">
                <a:solidFill>
                  <a:schemeClr val="tx1">
                    <a:lumMod val="75000"/>
                    <a:lumOff val="25000"/>
                  </a:schemeClr>
                </a:solidFill>
                <a:latin typeface="Myriad Pro" panose="020B0503030403020204" pitchFamily="34" charset="0"/>
              </a:rPr>
              <a:t>eaknesses, </a:t>
            </a:r>
            <a:r>
              <a:rPr lang="en-US" sz="2800" b="1" dirty="0">
                <a:solidFill>
                  <a:schemeClr val="tx1">
                    <a:lumMod val="75000"/>
                    <a:lumOff val="25000"/>
                  </a:schemeClr>
                </a:solidFill>
                <a:latin typeface="Myriad Pro" panose="020B0503030403020204" pitchFamily="34" charset="0"/>
              </a:rPr>
              <a:t>O</a:t>
            </a:r>
            <a:r>
              <a:rPr lang="en-US" sz="2800" dirty="0">
                <a:solidFill>
                  <a:schemeClr val="tx1">
                    <a:lumMod val="75000"/>
                    <a:lumOff val="25000"/>
                  </a:schemeClr>
                </a:solidFill>
                <a:latin typeface="Myriad Pro" panose="020B0503030403020204" pitchFamily="34" charset="0"/>
              </a:rPr>
              <a:t>pportunities, </a:t>
            </a:r>
            <a:r>
              <a:rPr lang="en-US" sz="2800" b="1" dirty="0">
                <a:solidFill>
                  <a:schemeClr val="tx1">
                    <a:lumMod val="75000"/>
                    <a:lumOff val="25000"/>
                  </a:schemeClr>
                </a:solidFill>
                <a:latin typeface="Myriad Pro" panose="020B0503030403020204" pitchFamily="34" charset="0"/>
              </a:rPr>
              <a:t>T</a:t>
            </a:r>
            <a:r>
              <a:rPr lang="en-US" sz="2800" dirty="0">
                <a:solidFill>
                  <a:schemeClr val="tx1">
                    <a:lumMod val="75000"/>
                    <a:lumOff val="25000"/>
                  </a:schemeClr>
                </a:solidFill>
                <a:latin typeface="Myriad Pro" panose="020B0503030403020204" pitchFamily="34" charset="0"/>
              </a:rPr>
              <a:t>hreats </a:t>
            </a:r>
          </a:p>
        </p:txBody>
      </p:sp>
      <p:sp>
        <p:nvSpPr>
          <p:cNvPr id="7" name="TextBox 6">
            <a:extLst>
              <a:ext uri="{FF2B5EF4-FFF2-40B4-BE49-F238E27FC236}">
                <a16:creationId xmlns:a16="http://schemas.microsoft.com/office/drawing/2014/main" id="{01CFCC58-896F-324D-99AD-BFC214216EBC}"/>
              </a:ext>
            </a:extLst>
          </p:cNvPr>
          <p:cNvSpPr txBox="1"/>
          <p:nvPr/>
        </p:nvSpPr>
        <p:spPr>
          <a:xfrm>
            <a:off x="1088231" y="2985642"/>
            <a:ext cx="4297316"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SWOT Highlights</a:t>
            </a:r>
          </a:p>
        </p:txBody>
      </p:sp>
      <p:sp>
        <p:nvSpPr>
          <p:cNvPr id="8" name="TextBox 7">
            <a:extLst>
              <a:ext uri="{FF2B5EF4-FFF2-40B4-BE49-F238E27FC236}">
                <a16:creationId xmlns:a16="http://schemas.microsoft.com/office/drawing/2014/main" id="{5D366A06-709A-314C-8B5A-822D83949342}"/>
              </a:ext>
            </a:extLst>
          </p:cNvPr>
          <p:cNvSpPr txBox="1"/>
          <p:nvPr/>
        </p:nvSpPr>
        <p:spPr>
          <a:xfrm>
            <a:off x="1088229" y="3508862"/>
            <a:ext cx="10442616" cy="1815882"/>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Talent, expertise (Characteristic of the destination)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Facility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DMO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Supporting tourism assets </a:t>
            </a:r>
          </a:p>
        </p:txBody>
      </p:sp>
      <p:sp>
        <p:nvSpPr>
          <p:cNvPr id="11" name="TextBox 10">
            <a:extLst>
              <a:ext uri="{FF2B5EF4-FFF2-40B4-BE49-F238E27FC236}">
                <a16:creationId xmlns:a16="http://schemas.microsoft.com/office/drawing/2014/main" id="{A7416A6F-8E8D-9A44-A84D-7DC2E74FE8B4}"/>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12" name="Straight Connector 11">
            <a:extLst>
              <a:ext uri="{FF2B5EF4-FFF2-40B4-BE49-F238E27FC236}">
                <a16:creationId xmlns:a16="http://schemas.microsoft.com/office/drawing/2014/main" id="{11A5757E-D97B-AD43-A8C4-CC20ED72891F}"/>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854761D-C31C-F244-9C84-AF826F6F0C3D}"/>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55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SWOT Opportunities</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091748"/>
            <a:ext cx="10019483" cy="4693593"/>
          </a:xfrm>
          <a:prstGeom prst="rect">
            <a:avLst/>
          </a:prstGeom>
          <a:noFill/>
        </p:spPr>
        <p:txBody>
          <a:bodyPr wrap="square" rtlCol="0">
            <a:spAutoFit/>
          </a:bodyPr>
          <a:lstStyle/>
          <a:p>
            <a:pPr>
              <a:buClr>
                <a:schemeClr val="accent2">
                  <a:lumMod val="75000"/>
                </a:schemeClr>
              </a:buClr>
            </a:pPr>
            <a:r>
              <a:rPr lang="en-US" sz="2300" dirty="0">
                <a:solidFill>
                  <a:schemeClr val="tx1">
                    <a:lumMod val="75000"/>
                    <a:lumOff val="25000"/>
                  </a:schemeClr>
                </a:solidFill>
                <a:latin typeface="Myriad Pro" panose="020B0503030403020204" pitchFamily="34" charset="0"/>
              </a:rPr>
              <a:t>New Audiences - Creative Tourism  </a:t>
            </a:r>
          </a:p>
          <a:p>
            <a:pPr>
              <a:buClr>
                <a:schemeClr val="accent2">
                  <a:lumMod val="75000"/>
                </a:schemeClr>
              </a:buClr>
            </a:pPr>
            <a:endParaRPr lang="en-US" sz="2300" dirty="0">
              <a:solidFill>
                <a:schemeClr val="tx1">
                  <a:lumMod val="75000"/>
                  <a:lumOff val="25000"/>
                </a:schemeClr>
              </a:solidFill>
              <a:latin typeface="Myriad Pro" panose="020B0503030403020204" pitchFamily="34" charset="0"/>
            </a:endParaRPr>
          </a:p>
          <a:p>
            <a:pPr>
              <a:buClr>
                <a:schemeClr val="accent2">
                  <a:lumMod val="75000"/>
                </a:schemeClr>
              </a:buClr>
            </a:pPr>
            <a:r>
              <a:rPr lang="en-US" sz="2300" b="1" dirty="0">
                <a:solidFill>
                  <a:schemeClr val="tx1">
                    <a:lumMod val="75000"/>
                    <a:lumOff val="25000"/>
                  </a:schemeClr>
                </a:solidFill>
                <a:latin typeface="Myriad Pro" panose="020B0503030403020204" pitchFamily="34" charset="0"/>
              </a:rPr>
              <a:t>Creative (Cultural) Tourism </a:t>
            </a:r>
          </a:p>
          <a:p>
            <a:pPr>
              <a:buClr>
                <a:schemeClr val="accent2">
                  <a:lumMod val="75000"/>
                </a:schemeClr>
              </a:buClr>
            </a:pPr>
            <a:r>
              <a:rPr lang="en-US" sz="2300" dirty="0">
                <a:solidFill>
                  <a:schemeClr val="tx1">
                    <a:lumMod val="75000"/>
                    <a:lumOff val="25000"/>
                  </a:schemeClr>
                </a:solidFill>
                <a:latin typeface="Myriad Pro" panose="020B0503030403020204" pitchFamily="34" charset="0"/>
              </a:rPr>
              <a:t>Creative Tourism is a sub-form of Cultural Tourism that was introduced in 2000 by Greg Richards and Crispin Raymond. They defined it as </a:t>
            </a:r>
            <a:r>
              <a:rPr lang="en-US" sz="2300" dirty="0">
                <a:solidFill>
                  <a:schemeClr val="accent2">
                    <a:lumMod val="75000"/>
                  </a:schemeClr>
                </a:solidFill>
                <a:latin typeface="Myriad Pro" panose="020B0503030403020204" pitchFamily="34" charset="0"/>
              </a:rPr>
              <a:t>“Tourism which offers visitors the opportunity to develop their creative potential through active participation in experiences which are characteristic of the destination.”  </a:t>
            </a:r>
          </a:p>
          <a:p>
            <a:pPr>
              <a:buClr>
                <a:schemeClr val="accent2">
                  <a:lumMod val="75000"/>
                </a:schemeClr>
              </a:buClr>
            </a:pPr>
            <a:endParaRPr lang="en-US" sz="2300" dirty="0">
              <a:solidFill>
                <a:schemeClr val="tx1">
                  <a:lumMod val="75000"/>
                  <a:lumOff val="25000"/>
                </a:schemeClr>
              </a:solidFill>
              <a:latin typeface="Myriad Pro" panose="020B0503030403020204" pitchFamily="34" charset="0"/>
            </a:endParaRPr>
          </a:p>
          <a:p>
            <a:pPr>
              <a:buClr>
                <a:schemeClr val="accent2">
                  <a:lumMod val="75000"/>
                </a:schemeClr>
              </a:buClr>
            </a:pPr>
            <a:r>
              <a:rPr lang="en-US" sz="2300" dirty="0">
                <a:solidFill>
                  <a:schemeClr val="tx1">
                    <a:lumMod val="75000"/>
                    <a:lumOff val="25000"/>
                  </a:schemeClr>
                </a:solidFill>
                <a:latin typeface="Myriad Pro" panose="020B0503030403020204" pitchFamily="34" charset="0"/>
              </a:rPr>
              <a:t>In 2004, UNESCO recognized this new form of tourism by launching the Creative Cities Network.  Today, this is a thriving cultural tourism segment that can be found around the world.  The St. Andrews School property provides an opportunity for Destination Panama City to more fully engage in this new tourism market segment. </a:t>
            </a:r>
          </a:p>
        </p:txBody>
      </p:sp>
      <p:sp>
        <p:nvSpPr>
          <p:cNvPr id="5" name="TextBox 4">
            <a:extLst>
              <a:ext uri="{FF2B5EF4-FFF2-40B4-BE49-F238E27FC236}">
                <a16:creationId xmlns:a16="http://schemas.microsoft.com/office/drawing/2014/main" id="{FC8E0C74-5DCC-AC45-B7EF-9167FEB49B28}"/>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49BFF206-DC23-F848-96AC-B057BCE3D7EF}"/>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2F2C15-C533-A84B-8A5F-2BA833E18120}"/>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727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SWOT Opportunities</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091748"/>
            <a:ext cx="10019483" cy="4832092"/>
          </a:xfrm>
          <a:prstGeom prst="rect">
            <a:avLst/>
          </a:prstGeom>
          <a:noFill/>
        </p:spPr>
        <p:txBody>
          <a:bodyPr wrap="square" rtlCol="0">
            <a:spAutoFit/>
          </a:bodyPr>
          <a:lstStyle/>
          <a:p>
            <a:pPr>
              <a:buClr>
                <a:schemeClr val="accent2">
                  <a:lumMod val="75000"/>
                </a:schemeClr>
              </a:buClr>
            </a:pPr>
            <a:r>
              <a:rPr lang="en-US" sz="2800" dirty="0">
                <a:solidFill>
                  <a:schemeClr val="tx1">
                    <a:lumMod val="75000"/>
                    <a:lumOff val="25000"/>
                  </a:schemeClr>
                </a:solidFill>
                <a:latin typeface="Myriad Pro" panose="020B0503030403020204" pitchFamily="34" charset="0"/>
              </a:rPr>
              <a:t>UNESCO Creative Cities of Media Arts (17 total) </a:t>
            </a:r>
          </a:p>
          <a:p>
            <a:pPr>
              <a:buClr>
                <a:schemeClr val="accent2">
                  <a:lumMod val="75000"/>
                </a:schemeClr>
              </a:buClr>
            </a:pPr>
            <a:endParaRPr lang="en-US" sz="2800" dirty="0">
              <a:solidFill>
                <a:schemeClr val="tx1">
                  <a:lumMod val="75000"/>
                  <a:lumOff val="25000"/>
                </a:schemeClr>
              </a:solidFill>
              <a:latin typeface="Myriad Pro" panose="020B0503030403020204" pitchFamily="34" charset="0"/>
            </a:endParaRP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Austin, TX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Toronto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Amsterdam Light Festival (10 years)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Chicago Art on the Mart (4 years)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Panama City Public Eye Soar (8 years)  </a:t>
            </a:r>
          </a:p>
          <a:p>
            <a:pPr marL="342900" indent="-342900">
              <a:buClr>
                <a:schemeClr val="accent2">
                  <a:lumMod val="75000"/>
                </a:schemeClr>
              </a:buClr>
              <a:buFont typeface="Arial" panose="020B0604020202020204" pitchFamily="34" charset="0"/>
              <a:buChar char="•"/>
            </a:pPr>
            <a:endParaRPr lang="en-US" sz="2800" dirty="0">
              <a:solidFill>
                <a:schemeClr val="tx1">
                  <a:lumMod val="75000"/>
                  <a:lumOff val="25000"/>
                </a:schemeClr>
              </a:solidFill>
              <a:latin typeface="Myriad Pro" panose="020B0503030403020204" pitchFamily="34" charset="0"/>
            </a:endParaRPr>
          </a:p>
          <a:p>
            <a:pPr>
              <a:buClr>
                <a:schemeClr val="accent2">
                  <a:lumMod val="75000"/>
                </a:schemeClr>
              </a:buClr>
            </a:pPr>
            <a:r>
              <a:rPr lang="en-US" sz="2800" dirty="0">
                <a:solidFill>
                  <a:schemeClr val="tx1">
                    <a:lumMod val="75000"/>
                    <a:lumOff val="25000"/>
                  </a:schemeClr>
                </a:solidFill>
                <a:latin typeface="Myriad Pro" panose="020B0503030403020204" pitchFamily="34" charset="0"/>
              </a:rPr>
              <a:t>Florida - Leader in Media Arts Education  </a:t>
            </a: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#2 </a:t>
            </a:r>
            <a:r>
              <a:rPr lang="en-US" sz="2800">
                <a:solidFill>
                  <a:schemeClr val="tx1">
                    <a:lumMod val="75000"/>
                    <a:lumOff val="25000"/>
                  </a:schemeClr>
                </a:solidFill>
                <a:latin typeface="Myriad Pro" panose="020B0503030403020204" pitchFamily="34" charset="0"/>
              </a:rPr>
              <a:t>Full </a:t>
            </a:r>
            <a:r>
              <a:rPr lang="en-US" sz="2800" smtClean="0">
                <a:solidFill>
                  <a:schemeClr val="tx1">
                    <a:lumMod val="75000"/>
                    <a:lumOff val="25000"/>
                  </a:schemeClr>
                </a:solidFill>
                <a:latin typeface="Myriad Pro" panose="020B0503030403020204" pitchFamily="34" charset="0"/>
              </a:rPr>
              <a:t>Sail </a:t>
            </a:r>
            <a:endParaRPr lang="en-US" sz="2800" dirty="0">
              <a:solidFill>
                <a:schemeClr val="tx1">
                  <a:lumMod val="75000"/>
                  <a:lumOff val="25000"/>
                </a:schemeClr>
              </a:solidFill>
              <a:latin typeface="Myriad Pro" panose="020B0503030403020204" pitchFamily="34" charset="0"/>
            </a:endParaRPr>
          </a:p>
          <a:p>
            <a:pPr marL="342900" indent="-342900">
              <a:buClr>
                <a:schemeClr val="accent2">
                  <a:lumMod val="75000"/>
                </a:schemeClr>
              </a:buClr>
              <a:buFont typeface="Arial" panose="020B0604020202020204" pitchFamily="34" charset="0"/>
              <a:buChar char="•"/>
            </a:pPr>
            <a:r>
              <a:rPr lang="en-US" sz="2800" dirty="0">
                <a:solidFill>
                  <a:schemeClr val="tx1">
                    <a:lumMod val="75000"/>
                    <a:lumOff val="25000"/>
                  </a:schemeClr>
                </a:solidFill>
                <a:latin typeface="Myriad Pro" panose="020B0503030403020204" pitchFamily="34" charset="0"/>
              </a:rPr>
              <a:t>#9 FSU </a:t>
            </a:r>
          </a:p>
        </p:txBody>
      </p:sp>
      <p:sp>
        <p:nvSpPr>
          <p:cNvPr id="5" name="TextBox 4">
            <a:extLst>
              <a:ext uri="{FF2B5EF4-FFF2-40B4-BE49-F238E27FC236}">
                <a16:creationId xmlns:a16="http://schemas.microsoft.com/office/drawing/2014/main" id="{692C40B8-A4E8-894C-A33E-394127975CC1}"/>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8D09AF34-DA3C-0F41-91DE-01302DA5126C}"/>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3111E7B-3D47-A745-89EE-F08FA7867417}"/>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97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9866D-734C-4C46-931C-93E3DBBEC917}"/>
              </a:ext>
            </a:extLst>
          </p:cNvPr>
          <p:cNvSpPr txBox="1"/>
          <p:nvPr/>
        </p:nvSpPr>
        <p:spPr>
          <a:xfrm>
            <a:off x="661011" y="414829"/>
            <a:ext cx="8295702" cy="523220"/>
          </a:xfrm>
          <a:prstGeom prst="rect">
            <a:avLst/>
          </a:prstGeom>
          <a:noFill/>
        </p:spPr>
        <p:txBody>
          <a:bodyPr wrap="square" rtlCol="0">
            <a:spAutoFit/>
          </a:bodyPr>
          <a:lstStyle/>
          <a:p>
            <a:r>
              <a:rPr lang="en-US" sz="2800" b="1" dirty="0">
                <a:solidFill>
                  <a:schemeClr val="accent2">
                    <a:lumMod val="75000"/>
                  </a:schemeClr>
                </a:solidFill>
                <a:latin typeface="Myriad Pro" panose="020B0503030403020204" pitchFamily="34" charset="0"/>
              </a:rPr>
              <a:t>SWOT Opportunities</a:t>
            </a:r>
          </a:p>
        </p:txBody>
      </p:sp>
      <p:sp>
        <p:nvSpPr>
          <p:cNvPr id="4" name="TextBox 3">
            <a:extLst>
              <a:ext uri="{FF2B5EF4-FFF2-40B4-BE49-F238E27FC236}">
                <a16:creationId xmlns:a16="http://schemas.microsoft.com/office/drawing/2014/main" id="{E3D7D5E0-E01E-7240-B837-AB33ABAB6099}"/>
              </a:ext>
            </a:extLst>
          </p:cNvPr>
          <p:cNvSpPr txBox="1"/>
          <p:nvPr/>
        </p:nvSpPr>
        <p:spPr>
          <a:xfrm>
            <a:off x="661009" y="1091748"/>
            <a:ext cx="10019483" cy="523220"/>
          </a:xfrm>
          <a:prstGeom prst="rect">
            <a:avLst/>
          </a:prstGeom>
          <a:noFill/>
        </p:spPr>
        <p:txBody>
          <a:bodyPr wrap="square" rtlCol="0">
            <a:spAutoFit/>
          </a:bodyPr>
          <a:lstStyle/>
          <a:p>
            <a:pPr>
              <a:buClr>
                <a:schemeClr val="accent2">
                  <a:lumMod val="75000"/>
                </a:schemeClr>
              </a:buClr>
            </a:pPr>
            <a:r>
              <a:rPr lang="en-US" sz="2800" dirty="0">
                <a:solidFill>
                  <a:schemeClr val="tx1">
                    <a:lumMod val="75000"/>
                    <a:lumOff val="25000"/>
                  </a:schemeClr>
                </a:solidFill>
                <a:latin typeface="Myriad Pro" panose="020B0503030403020204" pitchFamily="34" charset="0"/>
              </a:rPr>
              <a:t>Immersive Art Experiences - Immersive Van Gogh Exhibit</a:t>
            </a:r>
          </a:p>
        </p:txBody>
      </p:sp>
      <p:pic>
        <p:nvPicPr>
          <p:cNvPr id="3" name="Picture 2" descr="A picture containing text, store&#10;&#10;Description automatically generated">
            <a:extLst>
              <a:ext uri="{FF2B5EF4-FFF2-40B4-BE49-F238E27FC236}">
                <a16:creationId xmlns:a16="http://schemas.microsoft.com/office/drawing/2014/main" id="{73C07BD2-8DBA-714F-863C-BC9EFB69C39D}"/>
              </a:ext>
            </a:extLst>
          </p:cNvPr>
          <p:cNvPicPr>
            <a:picLocks noChangeAspect="1"/>
          </p:cNvPicPr>
          <p:nvPr/>
        </p:nvPicPr>
        <p:blipFill>
          <a:blip r:embed="rId3"/>
          <a:stretch>
            <a:fillRect/>
          </a:stretch>
        </p:blipFill>
        <p:spPr>
          <a:xfrm>
            <a:off x="771222" y="1762010"/>
            <a:ext cx="9658662" cy="4528394"/>
          </a:xfrm>
          <a:prstGeom prst="rect">
            <a:avLst/>
          </a:prstGeom>
        </p:spPr>
      </p:pic>
      <p:sp>
        <p:nvSpPr>
          <p:cNvPr id="5" name="TextBox 4">
            <a:extLst>
              <a:ext uri="{FF2B5EF4-FFF2-40B4-BE49-F238E27FC236}">
                <a16:creationId xmlns:a16="http://schemas.microsoft.com/office/drawing/2014/main" id="{33632293-1AC4-1E4C-99F5-F39EE9D456AE}"/>
              </a:ext>
            </a:extLst>
          </p:cNvPr>
          <p:cNvSpPr txBox="1"/>
          <p:nvPr/>
        </p:nvSpPr>
        <p:spPr>
          <a:xfrm>
            <a:off x="3046880" y="6473884"/>
            <a:ext cx="6098240" cy="276999"/>
          </a:xfrm>
          <a:prstGeom prst="rect">
            <a:avLst/>
          </a:prstGeom>
          <a:noFill/>
        </p:spPr>
        <p:txBody>
          <a:bodyPr wrap="square">
            <a:spAutoFit/>
          </a:bodyPr>
          <a:lstStyle/>
          <a:p>
            <a:pPr algn="ctr"/>
            <a:r>
              <a:rPr lang="en-US" sz="1200" dirty="0">
                <a:solidFill>
                  <a:schemeClr val="bg1">
                    <a:lumMod val="50000"/>
                  </a:schemeClr>
                </a:solidFill>
                <a:latin typeface="Myriad Pro Light" panose="020B0403030403020204" pitchFamily="34" charset="0"/>
              </a:rPr>
              <a:t>St. Andrews School Property • Cultural Tourism Opportunities and Recommendations</a:t>
            </a:r>
          </a:p>
        </p:txBody>
      </p:sp>
      <p:cxnSp>
        <p:nvCxnSpPr>
          <p:cNvPr id="7" name="Straight Connector 6">
            <a:extLst>
              <a:ext uri="{FF2B5EF4-FFF2-40B4-BE49-F238E27FC236}">
                <a16:creationId xmlns:a16="http://schemas.microsoft.com/office/drawing/2014/main" id="{4B88FFD6-6E1E-1642-B5C9-E9BBE2561A74}"/>
              </a:ext>
            </a:extLst>
          </p:cNvPr>
          <p:cNvCxnSpPr/>
          <p:nvPr/>
        </p:nvCxnSpPr>
        <p:spPr>
          <a:xfrm>
            <a:off x="0" y="6326841"/>
            <a:ext cx="12192000" cy="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1821EFE-8B96-9646-82C8-945B04AB69D9}"/>
              </a:ext>
            </a:extLst>
          </p:cNvPr>
          <p:cNvCxnSpPr/>
          <p:nvPr/>
        </p:nvCxnSpPr>
        <p:spPr>
          <a:xfrm>
            <a:off x="342900" y="0"/>
            <a:ext cx="0" cy="6858000"/>
          </a:xfrm>
          <a:prstGeom prst="line">
            <a:avLst/>
          </a:prstGeom>
          <a:ln>
            <a:solidFill>
              <a:srgbClr val="C25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581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1407</TotalTime>
  <Words>845</Words>
  <Application>Microsoft Office PowerPoint</Application>
  <PresentationFormat>Widescreen</PresentationFormat>
  <Paragraphs>146</Paragraphs>
  <Slides>21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Myriad Pro</vt:lpstr>
      <vt:lpstr>Myriad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Noramczyk</dc:creator>
  <cp:lastModifiedBy>CDC1</cp:lastModifiedBy>
  <cp:revision>136</cp:revision>
  <dcterms:created xsi:type="dcterms:W3CDTF">2021-03-17T16:13:53Z</dcterms:created>
  <dcterms:modified xsi:type="dcterms:W3CDTF">2021-10-13T14:22:19Z</dcterms:modified>
</cp:coreProperties>
</file>